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8958" r:id="rId3"/>
    <p:sldId id="8959" r:id="rId4"/>
    <p:sldId id="8960" r:id="rId5"/>
    <p:sldId id="567" r:id="rId6"/>
    <p:sldId id="9170" r:id="rId8"/>
    <p:sldId id="9171" r:id="rId9"/>
    <p:sldId id="9172" r:id="rId10"/>
    <p:sldId id="9173" r:id="rId11"/>
    <p:sldId id="9174" r:id="rId12"/>
    <p:sldId id="9175" r:id="rId13"/>
    <p:sldId id="9176" r:id="rId14"/>
    <p:sldId id="9177" r:id="rId15"/>
    <p:sldId id="9178" r:id="rId16"/>
    <p:sldId id="9179" r:id="rId17"/>
    <p:sldId id="9180" r:id="rId18"/>
    <p:sldId id="8942" r:id="rId19"/>
    <p:sldId id="9181" r:id="rId20"/>
    <p:sldId id="9182" r:id="rId21"/>
    <p:sldId id="9183" r:id="rId22"/>
    <p:sldId id="9184" r:id="rId23"/>
    <p:sldId id="9185" r:id="rId24"/>
    <p:sldId id="9186" r:id="rId25"/>
    <p:sldId id="9187" r:id="rId26"/>
    <p:sldId id="8962" r:id="rId27"/>
    <p:sldId id="9188" r:id="rId28"/>
    <p:sldId id="9166" r:id="rId29"/>
    <p:sldId id="9190" r:id="rId30"/>
    <p:sldId id="500" r:id="rId31"/>
    <p:sldId id="568" r:id="rId32"/>
  </p:sldIdLst>
  <p:sldSz cx="12192000" cy="6858000"/>
  <p:notesSz cx="6858000" cy="9144000"/>
  <p:custDataLst>
    <p:tags r:id="rId37"/>
  </p:custDataLst>
  <p:defaultTextStyle>
    <a:defPPr>
      <a:defRPr lang="zh-CN"/>
    </a:defPPr>
    <a:lvl1pPr marL="0" algn="l" defTabSz="914400" rtl="0" eaLnBrk="1" latinLnBrk="0" hangingPunct="1">
      <a:defRPr sz="1865" kern="1200">
        <a:solidFill>
          <a:schemeClr val="tx1"/>
        </a:solidFill>
        <a:latin typeface="+mn-lt"/>
        <a:ea typeface="+mn-ea"/>
        <a:cs typeface="+mn-cs"/>
      </a:defRPr>
    </a:lvl1pPr>
    <a:lvl2pPr marL="457200" algn="l" defTabSz="914400" rtl="0" eaLnBrk="1" latinLnBrk="0" hangingPunct="1">
      <a:defRPr sz="1865" kern="1200">
        <a:solidFill>
          <a:schemeClr val="tx1"/>
        </a:solidFill>
        <a:latin typeface="+mn-lt"/>
        <a:ea typeface="+mn-ea"/>
        <a:cs typeface="+mn-cs"/>
      </a:defRPr>
    </a:lvl2pPr>
    <a:lvl3pPr marL="914400" algn="l" defTabSz="914400" rtl="0" eaLnBrk="1" latinLnBrk="0" hangingPunct="1">
      <a:defRPr sz="1865" kern="1200">
        <a:solidFill>
          <a:schemeClr val="tx1"/>
        </a:solidFill>
        <a:latin typeface="+mn-lt"/>
        <a:ea typeface="+mn-ea"/>
        <a:cs typeface="+mn-cs"/>
      </a:defRPr>
    </a:lvl3pPr>
    <a:lvl4pPr marL="1371600" algn="l" defTabSz="914400" rtl="0" eaLnBrk="1" latinLnBrk="0" hangingPunct="1">
      <a:defRPr sz="1865" kern="1200">
        <a:solidFill>
          <a:schemeClr val="tx1"/>
        </a:solidFill>
        <a:latin typeface="+mn-lt"/>
        <a:ea typeface="+mn-ea"/>
        <a:cs typeface="+mn-cs"/>
      </a:defRPr>
    </a:lvl4pPr>
    <a:lvl5pPr marL="1828800" algn="l" defTabSz="914400" rtl="0" eaLnBrk="1" latinLnBrk="0" hangingPunct="1">
      <a:defRPr sz="1865" kern="1200">
        <a:solidFill>
          <a:schemeClr val="tx1"/>
        </a:solidFill>
        <a:latin typeface="+mn-lt"/>
        <a:ea typeface="+mn-ea"/>
        <a:cs typeface="+mn-cs"/>
      </a:defRPr>
    </a:lvl5pPr>
    <a:lvl6pPr marL="2286000" algn="l" defTabSz="914400" rtl="0" eaLnBrk="1" latinLnBrk="0" hangingPunct="1">
      <a:defRPr sz="1865" kern="1200">
        <a:solidFill>
          <a:schemeClr val="tx1"/>
        </a:solidFill>
        <a:latin typeface="+mn-lt"/>
        <a:ea typeface="+mn-ea"/>
        <a:cs typeface="+mn-cs"/>
      </a:defRPr>
    </a:lvl6pPr>
    <a:lvl7pPr marL="2743200" algn="l" defTabSz="914400" rtl="0" eaLnBrk="1" latinLnBrk="0" hangingPunct="1">
      <a:defRPr sz="1865" kern="1200">
        <a:solidFill>
          <a:schemeClr val="tx1"/>
        </a:solidFill>
        <a:latin typeface="+mn-lt"/>
        <a:ea typeface="+mn-ea"/>
        <a:cs typeface="+mn-cs"/>
      </a:defRPr>
    </a:lvl7pPr>
    <a:lvl8pPr marL="3200400" algn="l" defTabSz="914400" rtl="0" eaLnBrk="1" latinLnBrk="0" hangingPunct="1">
      <a:defRPr sz="1865" kern="1200">
        <a:solidFill>
          <a:schemeClr val="tx1"/>
        </a:solidFill>
        <a:latin typeface="+mn-lt"/>
        <a:ea typeface="+mn-ea"/>
        <a:cs typeface="+mn-cs"/>
      </a:defRPr>
    </a:lvl8pPr>
    <a:lvl9pPr marL="3657600" algn="l" defTabSz="914400" rtl="0" eaLnBrk="1" latinLnBrk="0" hangingPunct="1">
      <a:defRPr sz="1865"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72" userDrawn="1">
          <p15:clr>
            <a:srgbClr val="A4A3A4"/>
          </p15:clr>
        </p15:guide>
        <p15:guide id="2" pos="765" userDrawn="1">
          <p15:clr>
            <a:srgbClr val="A4A3A4"/>
          </p15:clr>
        </p15:guide>
        <p15:guide id="3" pos="9596" userDrawn="1">
          <p15:clr>
            <a:srgbClr val="A4A3A4"/>
          </p15:clr>
        </p15:guide>
        <p15:guide id="4" orient="horz" pos="4876" userDrawn="1">
          <p15:clr>
            <a:srgbClr val="A4A3A4"/>
          </p15:clr>
        </p15:guide>
        <p15:guide id="5" orient="horz" pos="1380" userDrawn="1">
          <p15:clr>
            <a:srgbClr val="A4A3A4"/>
          </p15:clr>
        </p15:guide>
        <p15:guide id="6" orient="horz" pos="218" userDrawn="1">
          <p15:clr>
            <a:srgbClr val="A4A3A4"/>
          </p15:clr>
        </p15:guide>
        <p15:guide id="7" orient="horz" pos="5480" userDrawn="1">
          <p15:clr>
            <a:srgbClr val="A4A3A4"/>
          </p15:clr>
        </p15:guide>
        <p15:guide id="8" pos="5223" userDrawn="1">
          <p15:clr>
            <a:srgbClr val="A4A3A4"/>
          </p15:clr>
        </p15:guide>
        <p15:guide id="9" orient="horz" pos="2702" userDrawn="1">
          <p15:clr>
            <a:srgbClr val="A4A3A4"/>
          </p15:clr>
        </p15:guide>
        <p15:guide id="11" orient="horz" pos="1791" userDrawn="1">
          <p15:clr>
            <a:srgbClr val="A4A3A4"/>
          </p15:clr>
        </p15:guide>
        <p15:guide id="17" orient="horz" pos="2939" userDrawn="1">
          <p15:clr>
            <a:srgbClr val="A4A3A4"/>
          </p15:clr>
        </p15:guide>
        <p15:guide id="13" orient="horz" pos="3724" userDrawn="1">
          <p15:clr>
            <a:srgbClr val="A4A3A4"/>
          </p15:clr>
        </p15:guide>
        <p15:guide id="14" orient="horz" pos="938" userDrawn="1">
          <p15:clr>
            <a:srgbClr val="A4A3A4"/>
          </p15:clr>
        </p15:guide>
        <p15:guide id="15" orient="horz" pos="4154" userDrawn="1">
          <p15:clr>
            <a:srgbClr val="A4A3A4"/>
          </p15:clr>
        </p15:guide>
        <p15:guide id="16" orient="horz" pos="0" userDrawn="1">
          <p15:clr>
            <a:srgbClr val="A4A3A4"/>
          </p15:clr>
        </p15:guide>
        <p15:guide id="18" pos="642" userDrawn="1">
          <p15:clr>
            <a:srgbClr val="A4A3A4"/>
          </p15:clr>
        </p15:guide>
        <p15:guide id="19" pos="7256" userDrawn="1">
          <p15:clr>
            <a:srgbClr val="A4A3A4"/>
          </p15:clr>
        </p15:guide>
        <p15:guide id="20" pos="380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3E34"/>
    <a:srgbClr val="EEE9D9"/>
    <a:srgbClr val="D51523"/>
    <a:srgbClr val="E80013"/>
    <a:srgbClr val="ED0012"/>
    <a:srgbClr val="46CEAE"/>
    <a:srgbClr val="202A36"/>
    <a:srgbClr val="0E96C6"/>
    <a:srgbClr val="57C6CF"/>
    <a:srgbClr val="568D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76" autoAdjust="0"/>
    <p:restoredTop sz="86034" autoAdjust="0"/>
  </p:normalViewPr>
  <p:slideViewPr>
    <p:cSldViewPr snapToGrid="0" showGuides="1">
      <p:cViewPr>
        <p:scale>
          <a:sx n="64" d="100"/>
          <a:sy n="64" d="100"/>
        </p:scale>
        <p:origin x="-750" y="-72"/>
      </p:cViewPr>
      <p:guideLst>
        <p:guide orient="horz" pos="3772"/>
        <p:guide pos="765"/>
        <p:guide pos="9596"/>
        <p:guide orient="horz" pos="4876"/>
        <p:guide orient="horz" pos="1380"/>
        <p:guide orient="horz" pos="218"/>
        <p:guide orient="horz" pos="5480"/>
        <p:guide pos="5223"/>
        <p:guide orient="horz" pos="2702"/>
        <p:guide orient="horz" pos="1791"/>
        <p:guide orient="horz" pos="2939"/>
        <p:guide orient="horz" pos="3724"/>
        <p:guide orient="horz" pos="938"/>
        <p:guide orient="horz" pos="4154"/>
        <p:guide orient="horz"/>
        <p:guide pos="642"/>
        <p:guide pos="7256"/>
        <p:guide pos="3800"/>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gs" Target="tags/tag91.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699EB-6B6F-4303-84E5-698CBBF28AE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1D5E53-1996-4A18-8378-BCF5C8046DA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7" Type="http://schemas.microsoft.com/office/2007/relationships/media" Target="../media/media1.mp3"/><Relationship Id="rId6" Type="http://schemas.openxmlformats.org/officeDocument/2006/relationships/audio" Target="../media/media1.mp3"/><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image" Target="../media/image8.png"/><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image" Target="../media/image7.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9" Type="http://schemas.openxmlformats.org/officeDocument/2006/relationships/tags" Target="../tags/tag13.xml"/><Relationship Id="rId18" Type="http://schemas.openxmlformats.org/officeDocument/2006/relationships/tags" Target="../tags/tag12.xml"/><Relationship Id="rId17" Type="http://schemas.openxmlformats.org/officeDocument/2006/relationships/tags" Target="../tags/tag11.xml"/><Relationship Id="rId16" Type="http://schemas.openxmlformats.org/officeDocument/2006/relationships/image" Target="../media/image11.png"/><Relationship Id="rId15" Type="http://schemas.openxmlformats.org/officeDocument/2006/relationships/tags" Target="../tags/tag10.xml"/><Relationship Id="rId14" Type="http://schemas.openxmlformats.org/officeDocument/2006/relationships/image" Target="../media/image10.png"/><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media/image12.png"/><Relationship Id="rId3" Type="http://schemas.openxmlformats.org/officeDocument/2006/relationships/tags" Target="../tags/tag15.xml"/><Relationship Id="rId2" Type="http://schemas.openxmlformats.org/officeDocument/2006/relationships/tags" Target="../tags/tag14.xml"/><Relationship Id="rId10" Type="http://schemas.openxmlformats.org/officeDocument/2006/relationships/tags" Target="../tags/tag2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07" r="1578"/>
          <a:stretch>
            <a:fillRect/>
          </a:stretch>
        </p:blipFill>
        <p:spPr>
          <a:xfrm>
            <a:off x="2009218" y="923925"/>
            <a:ext cx="2656877" cy="5176962"/>
          </a:xfrm>
          <a:prstGeom prst="rect">
            <a:avLst/>
          </a:prstGeom>
        </p:spPr>
      </p:pic>
      <p:sp>
        <p:nvSpPr>
          <p:cNvPr id="2" name="矩形 1"/>
          <p:cNvSpPr/>
          <p:nvPr userDrawn="1"/>
        </p:nvSpPr>
        <p:spPr>
          <a:xfrm>
            <a:off x="0" y="0"/>
            <a:ext cx="2565779"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842328" y="869325"/>
            <a:ext cx="615553" cy="5119350"/>
          </a:xfrm>
          <a:prstGeom prst="rect">
            <a:avLst/>
          </a:prstGeom>
        </p:spPr>
        <p:txBody>
          <a:bodyPr vert="eaVert"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大学生劳动教育（附微课视频）</a:t>
            </a:r>
            <a:endParaRPr lang="zh-CN" altLang="en-US" sz="2800" dirty="0">
              <a:solidFill>
                <a:schemeClr val="bg1"/>
              </a:solidFill>
              <a:latin typeface="微软雅黑" panose="020B0503020204020204" pitchFamily="34" charset="-122"/>
              <a:ea typeface="微软雅黑" panose="020B0503020204020204" pitchFamily="34" charset="-122"/>
            </a:endParaRPr>
          </a:p>
        </p:txBody>
      </p:sp>
      <p:pic>
        <p:nvPicPr>
          <p:cNvPr id="7" name="图片 6" descr="图片包含 游戏机, 装饰品, 伞, 树&#10;&#10;描述已自动生成"/>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537210" y="611505"/>
            <a:ext cx="11338560" cy="5634990"/>
          </a:xfrm>
          <a:prstGeom prst="rect">
            <a:avLst/>
          </a:prstGeom>
          <a:solidFill>
            <a:srgbClr val="FBF2E2">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图片 13" descr="卡通人物&#10;&#10;描述已自动生成"/>
          <p:cNvPicPr>
            <a:picLocks noChangeAspect="1"/>
          </p:cNvPicPr>
          <p:nvPr userDrawn="1"/>
        </p:nvPicPr>
        <p:blipFill rotWithShape="1">
          <a:blip r:embed="rId4" cstate="print">
            <a:extLst>
              <a:ext uri="{28A0092B-C50C-407E-A947-70E740481C1C}">
                <a14:useLocalDpi xmlns:a14="http://schemas.microsoft.com/office/drawing/2010/main" val="0"/>
              </a:ext>
            </a:extLst>
          </a:blip>
          <a:srcRect l="2828" t="20962" r="16150" b="11338"/>
          <a:stretch>
            <a:fillRect/>
          </a:stretch>
        </p:blipFill>
        <p:spPr>
          <a:xfrm flipH="1">
            <a:off x="-145458" y="1777214"/>
            <a:ext cx="5714700" cy="4775034"/>
          </a:xfrm>
          <a:prstGeom prst="rect">
            <a:avLst/>
          </a:prstGeom>
        </p:spPr>
      </p:pic>
      <p:pic>
        <p:nvPicPr>
          <p:cNvPr id="15" name="图片 14" descr="图片包含 游戏机, 钟表&#10;&#10;描述已自动生成"/>
          <p:cNvPicPr>
            <a:picLocks noChangeAspect="1"/>
          </p:cNvPicPr>
          <p:nvPr userDrawn="1"/>
        </p:nvPicPr>
        <p:blipFill rotWithShape="1">
          <a:blip r:embed="rId5">
            <a:extLst>
              <a:ext uri="{28A0092B-C50C-407E-A947-70E740481C1C}">
                <a14:useLocalDpi xmlns:a14="http://schemas.microsoft.com/office/drawing/2010/main" val="0"/>
              </a:ext>
            </a:extLst>
          </a:blip>
          <a:srcRect l="30013" r="28581" b="50000"/>
          <a:stretch>
            <a:fillRect/>
          </a:stretch>
        </p:blipFill>
        <p:spPr>
          <a:xfrm>
            <a:off x="3126781" y="146749"/>
            <a:ext cx="6126692" cy="2697290"/>
          </a:xfrm>
          <a:prstGeom prst="rect">
            <a:avLst/>
          </a:prstGeom>
        </p:spPr>
      </p:pic>
      <p:pic>
        <p:nvPicPr>
          <p:cNvPr id="21" name="悠扬婉转充满希望的钢琴节奏背景乐_1分38秒">
            <a:hlinkClick r:id="" action="ppaction://media"/>
          </p:cNvPr>
          <p:cNvPicPr>
            <a:picLocks noChangeAspect="1"/>
          </p:cNvPicPr>
          <p:nvPr userDrawn="1">
            <a:audioFile r:link="rId6"/>
            <p:extLst>
              <p:ext uri="{DAA4B4D4-6D71-4841-9C94-3DE7FCFB9230}">
                <p14:media xmlns:p14="http://schemas.microsoft.com/office/powerpoint/2010/main" r:embed="rId7">
                  <p14:fade in="5000.000000" out="5000.000000"/>
                </p14:media>
              </p:ext>
            </p:extLst>
          </p:nvPr>
        </p:nvPicPr>
        <p:blipFill>
          <a:blip r:embed="rId8"/>
          <a:stretch>
            <a:fillRect/>
          </a:stretch>
        </p:blipFill>
        <p:spPr>
          <a:xfrm>
            <a:off x="-793115" y="-80138"/>
            <a:ext cx="487363" cy="487363"/>
          </a:xfrm>
          <a:prstGeom prst="rect">
            <a:avLst/>
          </a:prstGeom>
        </p:spPr>
      </p:pic>
      <p:pic>
        <p:nvPicPr>
          <p:cNvPr id="22" name="图片 21" descr="图片包含 游戏机, 钟表&#10;&#10;描述已自动生成"/>
          <p:cNvPicPr>
            <a:picLocks noChangeAspect="1"/>
          </p:cNvPicPr>
          <p:nvPr userDrawn="1"/>
        </p:nvPicPr>
        <p:blipFill rotWithShape="1">
          <a:blip r:embed="rId5">
            <a:extLst>
              <a:ext uri="{28A0092B-C50C-407E-A947-70E740481C1C}">
                <a14:useLocalDpi xmlns:a14="http://schemas.microsoft.com/office/drawing/2010/main" val="0"/>
              </a:ext>
            </a:extLst>
          </a:blip>
          <a:srcRect l="30013" r="28581" b="50000"/>
          <a:stretch>
            <a:fillRect/>
          </a:stretch>
        </p:blipFill>
        <p:spPr>
          <a:xfrm>
            <a:off x="4944151" y="146749"/>
            <a:ext cx="6126692" cy="2697290"/>
          </a:xfrm>
          <a:prstGeom prst="rect">
            <a:avLst/>
          </a:prstGeom>
        </p:spPr>
      </p:pic>
      <p:sp>
        <p:nvSpPr>
          <p:cNvPr id="16" name="TextBox 6"/>
          <p:cNvSpPr txBox="1"/>
          <p:nvPr userDrawn="1"/>
        </p:nvSpPr>
        <p:spPr>
          <a:xfrm>
            <a:off x="3856688" y="971518"/>
            <a:ext cx="6236001" cy="830997"/>
          </a:xfrm>
          <a:prstGeom prst="rect">
            <a:avLst/>
          </a:prstGeom>
          <a:noFill/>
        </p:spPr>
        <p:txBody>
          <a:bodyPr wrap="square" rtlCol="0">
            <a:spAutoFit/>
          </a:bodyPr>
          <a:lstStyle/>
          <a:p>
            <a:pPr algn="dist"/>
            <a:r>
              <a:rPr lang="zh-CN" altLang="en-US" sz="4800" spc="-300" dirty="0" smtClean="0">
                <a:solidFill>
                  <a:srgbClr val="FBF2E2"/>
                </a:solidFill>
                <a:latin typeface="微软雅黑" panose="020B0503020204020204" pitchFamily="34" charset="-122"/>
                <a:ea typeface="微软雅黑" panose="020B0503020204020204" pitchFamily="34" charset="-122"/>
                <a:cs typeface="+mn-ea"/>
                <a:sym typeface="+mn-lt"/>
              </a:rPr>
              <a:t>劳动</a:t>
            </a:r>
            <a:r>
              <a:rPr lang="zh-CN" altLang="en-US" sz="4800" spc="-300" dirty="0">
                <a:solidFill>
                  <a:srgbClr val="FBF2E2"/>
                </a:solidFill>
                <a:latin typeface="微软雅黑" panose="020B0503020204020204" pitchFamily="34" charset="-122"/>
                <a:ea typeface="微软雅黑" panose="020B0503020204020204" pitchFamily="34" charset="-122"/>
                <a:cs typeface="+mn-ea"/>
                <a:sym typeface="+mn-lt"/>
              </a:rPr>
              <a:t>教育</a:t>
            </a:r>
            <a:endParaRPr lang="zh-CN" altLang="en-US" sz="4800" spc="-300" dirty="0">
              <a:solidFill>
                <a:srgbClr val="FBF2E2"/>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21"/>
                </p:tgtEl>
              </p:cMediaNode>
            </p:audio>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4" name="图片 3" descr="图片包含 游戏机, 装饰品, 伞, 树&#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a:fillRect/>
          </a:stretch>
        </p:blipFill>
        <p:spPr>
          <a:xfrm rot="5400000">
            <a:off x="3352325" y="-2217894"/>
            <a:ext cx="5708332" cy="11338561"/>
          </a:xfrm>
          <a:prstGeom prst="rect">
            <a:avLst/>
          </a:prstGeom>
        </p:spPr>
      </p:pic>
      <p:sp>
        <p:nvSpPr>
          <p:cNvPr id="6" name="矩形: 圆角 5"/>
          <p:cNvSpPr/>
          <p:nvPr userDrawn="1"/>
        </p:nvSpPr>
        <p:spPr>
          <a:xfrm>
            <a:off x="267337" y="34671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519387" y="6594993"/>
            <a:ext cx="402674" cy="307777"/>
          </a:xfrm>
          <a:prstGeom prst="rect">
            <a:avLst/>
          </a:prstGeom>
        </p:spPr>
        <p:txBody>
          <a:bodyPr wrap="none" anchor="ctr">
            <a:spAutoFit/>
          </a:bodyPr>
          <a:lstStyle/>
          <a:p>
            <a:pPr algn="ctr" font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sz="1800" kern="0" dirty="0">
              <a:solidFill>
                <a:schemeClr val="bg1"/>
              </a:solidFill>
              <a:latin typeface="+mn-lt"/>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摘要">
    <p:spTree>
      <p:nvGrpSpPr>
        <p:cNvPr id="1" name=""/>
        <p:cNvGrpSpPr/>
        <p:nvPr/>
      </p:nvGrpSpPr>
      <p:grpSpPr>
        <a:xfrm>
          <a:off x="0" y="0"/>
          <a:ext cx="0" cy="0"/>
          <a:chOff x="0" y="0"/>
          <a:chExt cx="0" cy="0"/>
        </a:xfrm>
      </p:grpSpPr>
      <p:pic>
        <p:nvPicPr>
          <p:cNvPr id="19" name="图片 18" descr="图片包含 游戏机, 装饰品, 伞, 树&#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0" name="图片 19"/>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a:fillRect/>
          </a:stretch>
        </p:blipFill>
        <p:spPr>
          <a:xfrm rot="5400000">
            <a:off x="3352325" y="-2217894"/>
            <a:ext cx="5708332" cy="11338561"/>
          </a:xfrm>
          <a:prstGeom prst="rect">
            <a:avLst/>
          </a:prstGeom>
        </p:spPr>
      </p:pic>
      <p:sp>
        <p:nvSpPr>
          <p:cNvPr id="22" name="矩形: 圆角 21"/>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1519387" y="6594993"/>
            <a:ext cx="402674" cy="307777"/>
          </a:xfrm>
          <a:prstGeom prst="rect">
            <a:avLst/>
          </a:prstGeom>
        </p:spPr>
        <p:txBody>
          <a:bodyPr wrap="none" anchor="ctr">
            <a:spAutoFit/>
          </a:bodyPr>
          <a:lstStyle/>
          <a:p>
            <a:pPr algn="ctr" font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sz="1800" kern="0" dirty="0">
              <a:solidFill>
                <a:schemeClr val="bg1"/>
              </a:solidFill>
              <a:latin typeface="+mn-lt"/>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AB12916-0A19-458E-B4F7-782BB6875D4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BF397D1-B2D8-4B45-B9BD-7AC9F98BC27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lt2"/>
        </a:solidFill>
        <a:effectLst/>
      </p:bgPr>
    </p:bg>
    <p:spTree>
      <p:nvGrpSpPr>
        <p:cNvPr id="1" name=""/>
        <p:cNvGrpSpPr/>
        <p:nvPr/>
      </p:nvGrpSpPr>
      <p:grpSpPr>
        <a:xfrm>
          <a:off x="0" y="0"/>
          <a:ext cx="0" cy="0"/>
          <a:chOff x="0" y="0"/>
          <a:chExt cx="0" cy="0"/>
        </a:xfrm>
      </p:grpSpPr>
      <p:sp>
        <p:nvSpPr>
          <p:cNvPr id="15" name="矩形 14"/>
          <p:cNvSpPr/>
          <p:nvPr>
            <p:custDataLst>
              <p:tags r:id="rId2"/>
            </p:custDataLst>
          </p:nvPr>
        </p:nvSpPr>
        <p:spPr>
          <a:xfrm flipH="1">
            <a:off x="10742930" y="0"/>
            <a:ext cx="1506220" cy="6858000"/>
          </a:xfrm>
          <a:prstGeom prst="rect">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3" name="矩形 12"/>
          <p:cNvSpPr/>
          <p:nvPr>
            <p:custDataLst>
              <p:tags r:id="rId3"/>
            </p:custDataLst>
          </p:nvPr>
        </p:nvSpPr>
        <p:spPr>
          <a:xfrm flipH="1">
            <a:off x="0" y="0"/>
            <a:ext cx="1506220" cy="6858000"/>
          </a:xfrm>
          <a:prstGeom prst="rect">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pic>
        <p:nvPicPr>
          <p:cNvPr id="12" name="图片 11"/>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rcRect l="5167" t="52578" r="8153" b="16221"/>
          <a:stretch>
            <a:fillRect/>
          </a:stretch>
        </p:blipFill>
        <p:spPr>
          <a:xfrm rot="16200000">
            <a:off x="8063865" y="2663190"/>
            <a:ext cx="6858000" cy="1532890"/>
          </a:xfrm>
          <a:prstGeom prst="rect">
            <a:avLst/>
          </a:prstGeom>
        </p:spPr>
      </p:pic>
      <p:pic>
        <p:nvPicPr>
          <p:cNvPr id="18" name="图片 17"/>
          <p:cNvPicPr>
            <a:picLocks noChangeAspect="1"/>
          </p:cNvPicPr>
          <p:nvPr>
            <p:custDataLst>
              <p:tags r:id="rId6"/>
            </p:custDataLst>
          </p:nvPr>
        </p:nvPicPr>
        <p:blipFill>
          <a:blip r:embed="rId5" cstate="print">
            <a:extLst>
              <a:ext uri="{28A0092B-C50C-407E-A947-70E740481C1C}">
                <a14:useLocalDpi xmlns:a14="http://schemas.microsoft.com/office/drawing/2010/main" val="0"/>
              </a:ext>
            </a:extLst>
          </a:blip>
          <a:srcRect l="3313" t="57064" r="2445" b="7999"/>
          <a:stretch>
            <a:fillRect/>
          </a:stretch>
        </p:blipFill>
        <p:spPr>
          <a:xfrm rot="5400000">
            <a:off x="-2519680" y="2520315"/>
            <a:ext cx="6546850" cy="1506855"/>
          </a:xfrm>
          <a:prstGeom prst="rect">
            <a:avLst/>
          </a:prstGeom>
        </p:spPr>
      </p:pic>
      <p:pic>
        <p:nvPicPr>
          <p:cNvPr id="11" name="图片 10" descr="背景图案&#10;&#10;中度可信度描述已自动生成"/>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rcRect l="28712"/>
          <a:stretch>
            <a:fillRect/>
          </a:stretch>
        </p:blipFill>
        <p:spPr>
          <a:xfrm rot="5400000">
            <a:off x="10835102" y="139401"/>
            <a:ext cx="1343598" cy="1064796"/>
          </a:xfrm>
          <a:custGeom>
            <a:avLst/>
            <a:gdLst>
              <a:gd name="connsiteX0" fmla="*/ 0 w 1343598"/>
              <a:gd name="connsiteY0" fmla="*/ 1064796 h 1064796"/>
              <a:gd name="connsiteX1" fmla="*/ 0 w 1343598"/>
              <a:gd name="connsiteY1" fmla="*/ 0 h 1064796"/>
              <a:gd name="connsiteX2" fmla="*/ 1343598 w 1343598"/>
              <a:gd name="connsiteY2" fmla="*/ 0 h 1064796"/>
              <a:gd name="connsiteX3" fmla="*/ 1343598 w 1343598"/>
              <a:gd name="connsiteY3" fmla="*/ 1064796 h 1064796"/>
            </a:gdLst>
            <a:ahLst/>
            <a:cxnLst>
              <a:cxn ang="0">
                <a:pos x="connsiteX0" y="connsiteY0"/>
              </a:cxn>
              <a:cxn ang="0">
                <a:pos x="connsiteX1" y="connsiteY1"/>
              </a:cxn>
              <a:cxn ang="0">
                <a:pos x="connsiteX2" y="connsiteY2"/>
              </a:cxn>
              <a:cxn ang="0">
                <a:pos x="connsiteX3" y="connsiteY3"/>
              </a:cxn>
            </a:cxnLst>
            <a:rect l="l" t="t" r="r" b="b"/>
            <a:pathLst>
              <a:path w="1343598" h="1064796">
                <a:moveTo>
                  <a:pt x="0" y="1064796"/>
                </a:moveTo>
                <a:lnTo>
                  <a:pt x="0" y="0"/>
                </a:lnTo>
                <a:lnTo>
                  <a:pt x="1343598" y="0"/>
                </a:lnTo>
                <a:lnTo>
                  <a:pt x="1343598" y="1064796"/>
                </a:lnTo>
                <a:close/>
              </a:path>
            </a:pathLst>
          </a:custGeom>
        </p:spPr>
      </p:pic>
      <p:pic>
        <p:nvPicPr>
          <p:cNvPr id="14" name="图片 13" descr="桌子上放着许多花&#10;&#10;中度可信度描述已自动生成"/>
          <p:cNvPicPr>
            <a:picLocks noChangeAspect="1"/>
          </p:cNvPicPr>
          <p:nvPr>
            <p:custDataLst>
              <p:tags r:id="rId9"/>
            </p:custDataLst>
          </p:nvPr>
        </p:nvPicPr>
        <p:blipFill>
          <a:blip r:embed="rId10" cstate="print">
            <a:extLst>
              <a:ext uri="{28A0092B-C50C-407E-A947-70E740481C1C}">
                <a14:useLocalDpi xmlns:a14="http://schemas.microsoft.com/office/drawing/2010/main" val="0"/>
              </a:ext>
            </a:extLst>
          </a:blip>
          <a:srcRect l="3815"/>
          <a:stretch>
            <a:fillRect/>
          </a:stretch>
        </p:blipFill>
        <p:spPr>
          <a:xfrm rot="5400000">
            <a:off x="10092055" y="-44450"/>
            <a:ext cx="1697355" cy="1831975"/>
          </a:xfrm>
          <a:custGeom>
            <a:avLst/>
            <a:gdLst>
              <a:gd name="connsiteX0" fmla="*/ 0 w 1720041"/>
              <a:gd name="connsiteY0" fmla="*/ 1832020 h 1832020"/>
              <a:gd name="connsiteX1" fmla="*/ 0 w 1720041"/>
              <a:gd name="connsiteY1" fmla="*/ 0 h 1832020"/>
              <a:gd name="connsiteX2" fmla="*/ 1720041 w 1720041"/>
              <a:gd name="connsiteY2" fmla="*/ 0 h 1832020"/>
              <a:gd name="connsiteX3" fmla="*/ 1720041 w 1720041"/>
              <a:gd name="connsiteY3" fmla="*/ 1832020 h 1832020"/>
            </a:gdLst>
            <a:ahLst/>
            <a:cxnLst>
              <a:cxn ang="0">
                <a:pos x="connsiteX0" y="connsiteY0"/>
              </a:cxn>
              <a:cxn ang="0">
                <a:pos x="connsiteX1" y="connsiteY1"/>
              </a:cxn>
              <a:cxn ang="0">
                <a:pos x="connsiteX2" y="connsiteY2"/>
              </a:cxn>
              <a:cxn ang="0">
                <a:pos x="connsiteX3" y="connsiteY3"/>
              </a:cxn>
            </a:cxnLst>
            <a:rect l="l" t="t" r="r" b="b"/>
            <a:pathLst>
              <a:path w="1720041" h="1832020">
                <a:moveTo>
                  <a:pt x="0" y="1832020"/>
                </a:moveTo>
                <a:lnTo>
                  <a:pt x="0" y="0"/>
                </a:lnTo>
                <a:lnTo>
                  <a:pt x="1720041" y="0"/>
                </a:lnTo>
                <a:lnTo>
                  <a:pt x="1720041" y="1832020"/>
                </a:lnTo>
                <a:close/>
              </a:path>
            </a:pathLst>
          </a:custGeom>
        </p:spPr>
      </p:pic>
      <p:sp>
        <p:nvSpPr>
          <p:cNvPr id="10" name="标题 9"/>
          <p:cNvSpPr txBox="1">
            <a:spLocks noGrp="1"/>
          </p:cNvSpPr>
          <p:nvPr>
            <p:ph type="title" idx="4" hasCustomPrompt="1"/>
            <p:custDataLst>
              <p:tags r:id="rId11"/>
            </p:custDataLst>
          </p:nvPr>
        </p:nvSpPr>
        <p:spPr>
          <a:xfrm>
            <a:off x="3739515" y="3666490"/>
            <a:ext cx="4823460" cy="2073910"/>
          </a:xfrm>
          <a:prstGeom prst="rect">
            <a:avLst/>
          </a:prstGeom>
          <a:noFill/>
        </p:spPr>
        <p:txBody>
          <a:bodyPr wrap="square">
            <a:normAutofit/>
          </a:bodyPr>
          <a:lstStyle>
            <a:lvl1pPr marL="0" marR="0" algn="ctr" defTabSz="914400" rtl="0" eaLnBrk="1" fontAlgn="ctr" latinLnBrk="0" hangingPunct="1">
              <a:lnSpc>
                <a:spcPct val="100000"/>
              </a:lnSpc>
              <a:buClrTx/>
              <a:buSzTx/>
              <a:buFontTx/>
              <a:buNone/>
              <a:defRPr kumimoji="0" lang="zh-CN" altLang="en-US" sz="5400" b="1" i="0" u="none" strike="noStrike" kern="1200" cap="none" spc="0" normalizeH="0" baseline="0" noProof="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lgn="ctr" fontAlgn="ctr">
              <a:lnSpc>
                <a:spcPct val="100000"/>
              </a:lnSpc>
            </a:pPr>
            <a:r>
              <a:rPr>
                <a:sym typeface="+mn-ea"/>
              </a:rPr>
              <a:t>单击编辑标题</a:t>
            </a:r>
            <a:endParaRPr>
              <a:sym typeface="+mn-ea"/>
            </a:endParaRPr>
          </a:p>
        </p:txBody>
      </p:sp>
      <p:sp>
        <p:nvSpPr>
          <p:cNvPr id="9" name="文本占位符 8"/>
          <p:cNvSpPr txBox="1">
            <a:spLocks noGrp="1"/>
          </p:cNvSpPr>
          <p:nvPr>
            <p:ph type="body" idx="3" hasCustomPrompt="1"/>
            <p:custDataLst>
              <p:tags r:id="rId12"/>
            </p:custDataLst>
          </p:nvPr>
        </p:nvSpPr>
        <p:spPr>
          <a:xfrm>
            <a:off x="3740785" y="1182370"/>
            <a:ext cx="4820920" cy="2487930"/>
          </a:xfrm>
          <a:prstGeom prst="rect">
            <a:avLst/>
          </a:prstGeom>
          <a:noFill/>
        </p:spPr>
        <p:txBody>
          <a:bodyPr wrap="square" rtlCol="0" anchor="b" anchorCtr="0">
            <a:normAutofit/>
          </a:bodyPr>
          <a:lstStyle>
            <a:lvl1pPr marL="0" marR="0" lvl="0" algn="ctr" defTabSz="914400" rtl="0" eaLnBrk="1" fontAlgn="auto" latinLnBrk="0" hangingPunct="1">
              <a:lnSpc>
                <a:spcPct val="100000"/>
              </a:lnSpc>
              <a:buClrTx/>
              <a:buSzTx/>
              <a:buFontTx/>
              <a:buNone/>
              <a:defRPr kumimoji="0" lang="en-US" altLang="zh-CN" sz="10000" b="1" i="0" u="none" strike="noStrike" kern="1200" cap="none" spc="0" normalizeH="0" baseline="0" noProof="1">
                <a:solidFill>
                  <a:schemeClr val="accent1">
                    <a:alpha val="70000"/>
                  </a:schemeClr>
                </a:solidFill>
                <a:latin typeface="微软雅黑" panose="020B0503020204020204" pitchFamily="34" charset="-122"/>
                <a:ea typeface="微软雅黑" panose="020B0503020204020204" pitchFamily="34" charset="-122"/>
                <a:cs typeface="仿宋" panose="02010609060101010101" charset="-122"/>
                <a:sym typeface="+mn-ea"/>
              </a:defRPr>
            </a:lvl1pPr>
          </a:lstStyle>
          <a:p>
            <a:pPr lvl="0" algn="ctr">
              <a:buClrTx/>
              <a:buSzTx/>
              <a:buFontTx/>
            </a:pPr>
            <a:r>
              <a:rPr>
                <a:sym typeface="+mn-ea"/>
              </a:rPr>
              <a:t>节编号</a:t>
            </a:r>
            <a:endParaRPr>
              <a:sym typeface="+mn-ea"/>
            </a:endParaRPr>
          </a:p>
        </p:txBody>
      </p:sp>
      <p:pic>
        <p:nvPicPr>
          <p:cNvPr id="8" name="VCG41N473513072" descr="图片包含 游戏机, 动物, 花, 珊瑚&#10;&#10;描述已自动生成"/>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rot="5400000">
            <a:off x="323850" y="5396865"/>
            <a:ext cx="1442085" cy="1479550"/>
          </a:xfrm>
          <a:prstGeom prst="rect">
            <a:avLst/>
          </a:prstGeom>
        </p:spPr>
      </p:pic>
      <p:pic>
        <p:nvPicPr>
          <p:cNvPr id="7" name="图片 6" descr="图片包含 昆虫, 动物, 游戏机&#10;&#10;描述已自动生成"/>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tretch>
            <a:fillRect/>
          </a:stretch>
        </p:blipFill>
        <p:spPr>
          <a:xfrm>
            <a:off x="10196830" y="3087370"/>
            <a:ext cx="1533525" cy="1501775"/>
          </a:xfrm>
          <a:prstGeom prst="rect">
            <a:avLst/>
          </a:prstGeom>
        </p:spPr>
      </p:pic>
      <p:sp>
        <p:nvSpPr>
          <p:cNvPr id="4" name="日期占位符 3"/>
          <p:cNvSpPr>
            <a:spLocks noGrp="1"/>
          </p:cNvSpPr>
          <p:nvPr>
            <p:ph type="dt" sz="half" idx="10"/>
            <p:custDataLst>
              <p:tags r:id="rId17"/>
            </p:custDataLst>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custDataLst>
              <p:tags r:id="rId18"/>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19"/>
            </p:custDataLst>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lt2"/>
        </a:solidFill>
        <a:effectLst/>
      </p:bgPr>
    </p:bg>
    <p:spTree>
      <p:nvGrpSpPr>
        <p:cNvPr id="1" name=""/>
        <p:cNvGrpSpPr/>
        <p:nvPr/>
      </p:nvGrpSpPr>
      <p:grpSpPr>
        <a:xfrm>
          <a:off x="0" y="0"/>
          <a:ext cx="0" cy="0"/>
          <a:chOff x="0" y="0"/>
          <a:chExt cx="0" cy="0"/>
        </a:xfrm>
      </p:grpSpPr>
      <p:sp>
        <p:nvSpPr>
          <p:cNvPr id="11" name="矩形 10"/>
          <p:cNvSpPr/>
          <p:nvPr>
            <p:custDataLst>
              <p:tags r:id="rId2"/>
            </p:custDataLst>
          </p:nvPr>
        </p:nvSpPr>
        <p:spPr>
          <a:xfrm flipV="1">
            <a:off x="0" y="6515100"/>
            <a:ext cx="12192635" cy="342900"/>
          </a:xfrm>
          <a:prstGeom prst="rect">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pic>
        <p:nvPicPr>
          <p:cNvPr id="73" name="图片 72" descr="不同颜色的花&#10;&#10;描述已自动生成"/>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rcRect l="45169" r="1742" b="65250"/>
          <a:stretch>
            <a:fillRect/>
          </a:stretch>
        </p:blipFill>
        <p:spPr>
          <a:xfrm rot="1631206">
            <a:off x="-511222" y="5991839"/>
            <a:ext cx="3452265" cy="1403056"/>
          </a:xfrm>
          <a:custGeom>
            <a:avLst/>
            <a:gdLst>
              <a:gd name="connsiteX0" fmla="*/ 0 w 3452265"/>
              <a:gd name="connsiteY0" fmla="*/ 0 h 1403056"/>
              <a:gd name="connsiteX1" fmla="*/ 3452265 w 3452265"/>
              <a:gd name="connsiteY1" fmla="*/ 0 h 1403056"/>
              <a:gd name="connsiteX2" fmla="*/ 720663 w 3452265"/>
              <a:gd name="connsiteY2" fmla="*/ 1403056 h 1403056"/>
            </a:gdLst>
            <a:ahLst/>
            <a:cxnLst>
              <a:cxn ang="0">
                <a:pos x="connsiteX0" y="connsiteY0"/>
              </a:cxn>
              <a:cxn ang="0">
                <a:pos x="connsiteX1" y="connsiteY1"/>
              </a:cxn>
              <a:cxn ang="0">
                <a:pos x="connsiteX2" y="connsiteY2"/>
              </a:cxn>
            </a:cxnLst>
            <a:rect l="l" t="t" r="r" b="b"/>
            <a:pathLst>
              <a:path w="3452265" h="1403056">
                <a:moveTo>
                  <a:pt x="0" y="0"/>
                </a:moveTo>
                <a:lnTo>
                  <a:pt x="3452265" y="0"/>
                </a:lnTo>
                <a:lnTo>
                  <a:pt x="720663" y="1403056"/>
                </a:lnTo>
                <a:close/>
              </a:path>
            </a:pathLst>
          </a:custGeom>
        </p:spPr>
      </p:pic>
      <p:sp>
        <p:nvSpPr>
          <p:cNvPr id="10" name="正文"/>
          <p:cNvSpPr txBox="1">
            <a:spLocks noGrp="1"/>
          </p:cNvSpPr>
          <p:nvPr>
            <p:ph idx="3" hasCustomPrompt="1"/>
            <p:custDataLst>
              <p:tags r:id="rId5"/>
            </p:custDataLst>
          </p:nvPr>
        </p:nvSpPr>
        <p:spPr>
          <a:xfrm>
            <a:off x="6400805"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dk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zh-CN" altLang="en-US" dirty="0">
                <a:ln>
                  <a:noFill/>
                  <a:prstDash val="sysDot"/>
                </a:ln>
                <a:solidFill>
                  <a:schemeClr val="dk1">
                    <a:lumMod val="75000"/>
                    <a:lumOff val="25000"/>
                  </a:schemeClr>
                </a:solidFill>
                <a:sym typeface="+mn-ea"/>
              </a:rPr>
              <a:t>单击此处添加文本</a:t>
            </a:r>
            <a:endParaRPr lang="zh-CN" altLang="en-US" dirty="0">
              <a:ln>
                <a:noFill/>
                <a:prstDash val="sysDot"/>
              </a:ln>
              <a:solidFill>
                <a:schemeClr val="dk1">
                  <a:lumMod val="75000"/>
                  <a:lumOff val="25000"/>
                </a:schemeClr>
              </a:solidFill>
              <a:sym typeface="+mn-ea"/>
            </a:endParaRPr>
          </a:p>
          <a:p>
            <a:pPr lvl="1"/>
            <a:r>
              <a:rPr lang="zh-CN" altLang="en-US" dirty="0">
                <a:ln>
                  <a:noFill/>
                  <a:prstDash val="sysDot"/>
                </a:ln>
                <a:solidFill>
                  <a:schemeClr val="dk1">
                    <a:lumMod val="75000"/>
                    <a:lumOff val="25000"/>
                  </a:schemeClr>
                </a:solidFill>
                <a:sym typeface="+mn-ea"/>
              </a:rPr>
              <a:t>第二级</a:t>
            </a:r>
            <a:endParaRPr lang="zh-CN" altLang="en-US" dirty="0">
              <a:ln>
                <a:noFill/>
                <a:prstDash val="sysDot"/>
              </a:ln>
              <a:solidFill>
                <a:schemeClr val="dk1">
                  <a:lumMod val="75000"/>
                  <a:lumOff val="25000"/>
                </a:schemeClr>
              </a:solidFill>
              <a:sym typeface="+mn-ea"/>
            </a:endParaRPr>
          </a:p>
          <a:p>
            <a:pPr lvl="2"/>
            <a:r>
              <a:rPr lang="zh-CN" altLang="en-US" dirty="0">
                <a:ln>
                  <a:noFill/>
                  <a:prstDash val="sysDot"/>
                </a:ln>
                <a:solidFill>
                  <a:schemeClr val="dk1">
                    <a:lumMod val="75000"/>
                    <a:lumOff val="25000"/>
                  </a:schemeClr>
                </a:solidFill>
                <a:sym typeface="+mn-ea"/>
              </a:rPr>
              <a:t>第三级</a:t>
            </a:r>
            <a:endParaRPr lang="zh-CN" altLang="en-US" dirty="0">
              <a:ln>
                <a:noFill/>
                <a:prstDash val="sysDot"/>
              </a:ln>
              <a:solidFill>
                <a:schemeClr val="dk1">
                  <a:lumMod val="75000"/>
                  <a:lumOff val="25000"/>
                </a:schemeClr>
              </a:solidFill>
              <a:sym typeface="+mn-ea"/>
            </a:endParaRPr>
          </a:p>
          <a:p>
            <a:pPr lvl="3"/>
            <a:r>
              <a:rPr lang="zh-CN" altLang="en-US" dirty="0">
                <a:ln>
                  <a:noFill/>
                  <a:prstDash val="sysDot"/>
                </a:ln>
                <a:solidFill>
                  <a:schemeClr val="dk1">
                    <a:lumMod val="75000"/>
                    <a:lumOff val="25000"/>
                  </a:schemeClr>
                </a:solidFill>
                <a:sym typeface="+mn-ea"/>
              </a:rPr>
              <a:t>第四级</a:t>
            </a:r>
            <a:endParaRPr lang="zh-CN" altLang="en-US" dirty="0">
              <a:ln>
                <a:noFill/>
                <a:prstDash val="sysDot"/>
              </a:ln>
              <a:solidFill>
                <a:schemeClr val="dk1">
                  <a:lumMod val="75000"/>
                  <a:lumOff val="25000"/>
                </a:schemeClr>
              </a:solidFill>
              <a:sym typeface="+mn-ea"/>
            </a:endParaRPr>
          </a:p>
          <a:p>
            <a:pPr lvl="4"/>
            <a:r>
              <a:rPr lang="zh-CN" altLang="en-US" dirty="0">
                <a:ln>
                  <a:noFill/>
                  <a:prstDash val="sysDot"/>
                </a:ln>
                <a:solidFill>
                  <a:schemeClr val="dk1">
                    <a:lumMod val="75000"/>
                    <a:lumOff val="25000"/>
                  </a:schemeClr>
                </a:solidFill>
                <a:sym typeface="+mn-ea"/>
              </a:rPr>
              <a:t>第五级</a:t>
            </a:r>
            <a:endParaRPr lang="zh-CN" altLang="en-US" dirty="0">
              <a:ln>
                <a:noFill/>
                <a:prstDash val="sysDot"/>
              </a:ln>
              <a:solidFill>
                <a:schemeClr val="dk1">
                  <a:lumMod val="75000"/>
                  <a:lumOff val="25000"/>
                </a:schemeClr>
              </a:solidFill>
              <a:sym typeface="+mn-ea"/>
            </a:endParaRPr>
          </a:p>
        </p:txBody>
      </p:sp>
      <p:sp>
        <p:nvSpPr>
          <p:cNvPr id="9" name="正文"/>
          <p:cNvSpPr txBox="1">
            <a:spLocks noGrp="1"/>
          </p:cNvSpPr>
          <p:nvPr>
            <p:ph idx="2" hasCustomPrompt="1"/>
            <p:custDataLst>
              <p:tags r:id="rId6"/>
            </p:custDataLst>
          </p:nvPr>
        </p:nvSpPr>
        <p:spPr>
          <a:xfrm>
            <a:off x="608400"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dk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zh-CN" altLang="en-US" dirty="0">
                <a:ln>
                  <a:noFill/>
                  <a:prstDash val="sysDot"/>
                </a:ln>
                <a:solidFill>
                  <a:schemeClr val="dk1">
                    <a:lumMod val="75000"/>
                    <a:lumOff val="25000"/>
                  </a:schemeClr>
                </a:solidFill>
                <a:sym typeface="+mn-ea"/>
              </a:rPr>
              <a:t>单击此处添加文本</a:t>
            </a:r>
            <a:endParaRPr lang="zh-CN" altLang="en-US" dirty="0">
              <a:ln>
                <a:noFill/>
                <a:prstDash val="sysDot"/>
              </a:ln>
              <a:solidFill>
                <a:schemeClr val="dk1">
                  <a:lumMod val="75000"/>
                  <a:lumOff val="25000"/>
                </a:schemeClr>
              </a:solidFill>
              <a:sym typeface="+mn-ea"/>
            </a:endParaRPr>
          </a:p>
          <a:p>
            <a:pPr lvl="1"/>
            <a:r>
              <a:rPr lang="zh-CN" altLang="en-US" dirty="0">
                <a:ln>
                  <a:noFill/>
                  <a:prstDash val="sysDot"/>
                </a:ln>
                <a:solidFill>
                  <a:schemeClr val="dk1">
                    <a:lumMod val="75000"/>
                    <a:lumOff val="25000"/>
                  </a:schemeClr>
                </a:solidFill>
                <a:sym typeface="+mn-ea"/>
              </a:rPr>
              <a:t>第二级</a:t>
            </a:r>
            <a:endParaRPr lang="zh-CN" altLang="en-US" dirty="0">
              <a:ln>
                <a:noFill/>
                <a:prstDash val="sysDot"/>
              </a:ln>
              <a:solidFill>
                <a:schemeClr val="dk1">
                  <a:lumMod val="75000"/>
                  <a:lumOff val="25000"/>
                </a:schemeClr>
              </a:solidFill>
              <a:sym typeface="+mn-ea"/>
            </a:endParaRPr>
          </a:p>
          <a:p>
            <a:pPr lvl="2"/>
            <a:r>
              <a:rPr lang="zh-CN" altLang="en-US" dirty="0">
                <a:ln>
                  <a:noFill/>
                  <a:prstDash val="sysDot"/>
                </a:ln>
                <a:solidFill>
                  <a:schemeClr val="dk1">
                    <a:lumMod val="75000"/>
                    <a:lumOff val="25000"/>
                  </a:schemeClr>
                </a:solidFill>
                <a:sym typeface="+mn-ea"/>
              </a:rPr>
              <a:t>第三级</a:t>
            </a:r>
            <a:endParaRPr lang="zh-CN" altLang="en-US" dirty="0">
              <a:ln>
                <a:noFill/>
                <a:prstDash val="sysDot"/>
              </a:ln>
              <a:solidFill>
                <a:schemeClr val="dk1">
                  <a:lumMod val="75000"/>
                  <a:lumOff val="25000"/>
                </a:schemeClr>
              </a:solidFill>
              <a:sym typeface="+mn-ea"/>
            </a:endParaRPr>
          </a:p>
          <a:p>
            <a:pPr lvl="3"/>
            <a:r>
              <a:rPr lang="zh-CN" altLang="en-US" dirty="0">
                <a:ln>
                  <a:noFill/>
                  <a:prstDash val="sysDot"/>
                </a:ln>
                <a:solidFill>
                  <a:schemeClr val="dk1">
                    <a:lumMod val="75000"/>
                    <a:lumOff val="25000"/>
                  </a:schemeClr>
                </a:solidFill>
                <a:sym typeface="+mn-ea"/>
              </a:rPr>
              <a:t>第四级</a:t>
            </a:r>
            <a:endParaRPr lang="zh-CN" altLang="en-US" dirty="0">
              <a:ln>
                <a:noFill/>
                <a:prstDash val="sysDot"/>
              </a:ln>
              <a:solidFill>
                <a:schemeClr val="dk1">
                  <a:lumMod val="75000"/>
                  <a:lumOff val="25000"/>
                </a:schemeClr>
              </a:solidFill>
              <a:sym typeface="+mn-ea"/>
            </a:endParaRPr>
          </a:p>
          <a:p>
            <a:pPr lvl="4"/>
            <a:r>
              <a:rPr lang="zh-CN" altLang="en-US" dirty="0">
                <a:ln>
                  <a:noFill/>
                  <a:prstDash val="sysDot"/>
                </a:ln>
                <a:solidFill>
                  <a:schemeClr val="dk1">
                    <a:lumMod val="75000"/>
                    <a:lumOff val="25000"/>
                  </a:schemeClr>
                </a:solidFill>
                <a:sym typeface="+mn-ea"/>
              </a:rPr>
              <a:t>第五级</a:t>
            </a:r>
            <a:endParaRPr lang="zh-CN" altLang="en-US" dirty="0">
              <a:ln>
                <a:noFill/>
                <a:prstDash val="sysDot"/>
              </a:ln>
              <a:solidFill>
                <a:schemeClr val="dk1">
                  <a:lumMod val="75000"/>
                  <a:lumOff val="25000"/>
                </a:schemeClr>
              </a:solidFill>
              <a:sym typeface="+mn-ea"/>
            </a:endParaRPr>
          </a:p>
        </p:txBody>
      </p:sp>
      <p:sp>
        <p:nvSpPr>
          <p:cNvPr id="8" name="标题"/>
          <p:cNvSpPr txBox="1">
            <a:spLocks noGrp="1"/>
          </p:cNvSpPr>
          <p:nvPr>
            <p:ph type="title" idx="1"/>
            <p:custDataLst>
              <p:tags r:id="rId7"/>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1" i="0" u="none" strike="noStrike" kern="1200" cap="none" spc="300" normalizeH="0" baseline="0" noProof="1" dirty="0">
                <a:ln>
                  <a:noFill/>
                  <a:prstDash val="sysDot"/>
                </a:ln>
                <a:solidFill>
                  <a:schemeClr val="accent1">
                    <a:lumMod val="75000"/>
                  </a:schemeClr>
                </a:solidFill>
                <a:latin typeface="微软雅黑" panose="020B0503020204020204" pitchFamily="34" charset="-122"/>
                <a:ea typeface="微软雅黑" panose="020B0503020204020204" pitchFamily="34" charset="-122"/>
                <a:cs typeface="仿宋" panose="02010609060101010101" charset="-122"/>
              </a:defRPr>
            </a:lvl1pPr>
          </a:lstStyle>
          <a:p>
            <a:pPr lvl="0" algn="ctr"/>
            <a:r>
              <a:rPr>
                <a:sym typeface="+mn-ea"/>
              </a:rPr>
              <a:t>单击此处编辑母版标题样式</a:t>
            </a:r>
            <a:endParaRPr>
              <a:sym typeface="+mn-ea"/>
            </a:endParaRPr>
          </a:p>
        </p:txBody>
      </p:sp>
      <p:sp>
        <p:nvSpPr>
          <p:cNvPr id="5" name="日期占位符 4"/>
          <p:cNvSpPr>
            <a:spLocks noGrp="1"/>
          </p:cNvSpPr>
          <p:nvPr>
            <p:ph type="dt" sz="half" idx="10"/>
            <p:custDataLst>
              <p:tags r:id="rId8"/>
            </p:custDataLst>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custDataLst>
              <p:tags r:id="rId10"/>
            </p:custDataLst>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0F8FF"/>
        </a:solidFill>
        <a:effectLst/>
      </p:bgPr>
    </p:bg>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image" Target="../media/image20.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image" Target="../media/image26.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image" Target="../media/image27.pn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0" Type="http://schemas.openxmlformats.org/officeDocument/2006/relationships/slideLayout" Target="../slideLayouts/slideLayout2.xml"/><Relationship Id="rId1" Type="http://schemas.openxmlformats.org/officeDocument/2006/relationships/tags" Target="../tags/tag67.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9.png"/><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27.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0" Type="http://schemas.openxmlformats.org/officeDocument/2006/relationships/slideLayout" Target="../slideLayouts/slideLayout2.xml"/><Relationship Id="rId1" Type="http://schemas.openxmlformats.org/officeDocument/2006/relationships/tags" Target="../tags/tag8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3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image" Target="../media/image17.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84"/>
          <p:cNvSpPr txBox="1"/>
          <p:nvPr/>
        </p:nvSpPr>
        <p:spPr>
          <a:xfrm>
            <a:off x="4139409" y="2491715"/>
            <a:ext cx="6980833" cy="1353820"/>
          </a:xfrm>
          <a:prstGeom prst="rect">
            <a:avLst/>
          </a:prstGeom>
          <a:noFill/>
          <a:ln>
            <a:noFill/>
          </a:ln>
        </p:spPr>
        <p:txBody>
          <a:bodyPr vert="horz" wrap="square" lIns="0" tIns="0" rIns="0" bIns="0" rtlCol="0">
            <a:spAutoFit/>
          </a:bodyPr>
          <a:lstStyle/>
          <a:p>
            <a:pPr algn="ctr"/>
            <a:r>
              <a:rPr lang="zh-CN" altLang="en-US"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rPr>
              <a:t>项目</a:t>
            </a:r>
            <a:r>
              <a:rPr lang="zh-CN" altLang="en-US" sz="4800" b="1" dirty="0">
                <a:solidFill>
                  <a:srgbClr val="E53437"/>
                </a:solidFill>
                <a:latin typeface="字魂35号-经典雅黑" panose="00000500000000000000" pitchFamily="2" charset="-122"/>
                <a:ea typeface="字魂35号-经典雅黑" panose="00000500000000000000" pitchFamily="2" charset="-122"/>
                <a:cs typeface="+mn-ea"/>
                <a:sym typeface="+mn-lt"/>
              </a:rPr>
              <a:t>五</a:t>
            </a:r>
            <a:r>
              <a:rPr lang="zh-CN" altLang="en-US"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rPr>
              <a:t> 劳动健康</a:t>
            </a:r>
            <a:r>
              <a:rPr lang="zh-CN" altLang="en-US" sz="4800" b="1" dirty="0">
                <a:solidFill>
                  <a:srgbClr val="E53437"/>
                </a:solidFill>
                <a:latin typeface="字魂35号-经典雅黑" panose="00000500000000000000" pitchFamily="2" charset="-122"/>
                <a:ea typeface="字魂35号-经典雅黑" panose="00000500000000000000" pitchFamily="2" charset="-122"/>
                <a:cs typeface="+mn-ea"/>
                <a:sym typeface="+mn-lt"/>
              </a:rPr>
              <a:t>　</a:t>
            </a:r>
            <a:endParaRPr lang="en-US" altLang="zh-CN"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endParaRPr>
          </a:p>
          <a:p>
            <a:pPr algn="ctr"/>
            <a:r>
              <a:rPr lang="zh-CN" altLang="en-US" sz="4000" b="1" dirty="0" smtClean="0">
                <a:solidFill>
                  <a:srgbClr val="E53437"/>
                </a:solidFill>
                <a:latin typeface="楷体" panose="02010609060101010101" pitchFamily="49" charset="-122"/>
                <a:ea typeface="楷体" panose="02010609060101010101" pitchFamily="49" charset="-122"/>
                <a:cs typeface="+mn-ea"/>
                <a:sym typeface="+mn-lt"/>
              </a:rPr>
              <a:t>任务一 传染病</a:t>
            </a:r>
            <a:r>
              <a:rPr lang="zh-CN" altLang="en-US" sz="4000" b="1" dirty="0" smtClean="0">
                <a:solidFill>
                  <a:srgbClr val="E53437"/>
                </a:solidFill>
                <a:latin typeface="楷体" panose="02010609060101010101" pitchFamily="49" charset="-122"/>
                <a:ea typeface="楷体" panose="02010609060101010101" pitchFamily="49" charset="-122"/>
                <a:cs typeface="+mn-ea"/>
                <a:sym typeface="+mn-lt"/>
              </a:rPr>
              <a:t>防护</a:t>
            </a:r>
            <a:endParaRPr lang="zh-CN" altLang="en-US" sz="4000" b="1" dirty="0" smtClean="0">
              <a:solidFill>
                <a:srgbClr val="E53437"/>
              </a:solidFill>
              <a:latin typeface="楷体" panose="02010609060101010101" pitchFamily="49" charset="-122"/>
              <a:ea typeface="楷体" panose="02010609060101010101" pitchFamily="49"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rot="0">
            <a:off x="816610" y="2127250"/>
            <a:ext cx="6678930" cy="3348922"/>
            <a:chOff x="2000250" y="2102430"/>
            <a:chExt cx="7010399" cy="3348818"/>
          </a:xfrm>
        </p:grpSpPr>
        <p:sp>
          <p:nvSpPr>
            <p:cNvPr id="10" name="文本框 9"/>
            <p:cNvSpPr txBox="1"/>
            <p:nvPr/>
          </p:nvSpPr>
          <p:spPr>
            <a:xfrm>
              <a:off x="2000250" y="3202783"/>
              <a:ext cx="4985657" cy="2248465"/>
            </a:xfrm>
            <a:prstGeom prst="rect">
              <a:avLst/>
            </a:prstGeom>
            <a:noFill/>
          </p:spPr>
          <p:txBody>
            <a:bodyPr wrap="square">
              <a:spAutoFit/>
            </a:bodyPr>
            <a:lstStyle/>
            <a:p>
              <a:pPr fontAlgn="auto">
                <a:lnSpc>
                  <a:spcPct val="150000"/>
                </a:lnSpc>
              </a:pP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除上述一般症状外，最大的特点是口腔周围的唾液腺肿大，以耳垂为中心，向周围扩散，边缘不清楚。张口或者咀嚼时感到腮腺部位疼痛，尤其吃硬的或酸的食物时，疼痛会加剧，肿胀会在</a:t>
              </a:r>
              <a:r>
                <a:rPr lang="en-US" altLang="zh-CN">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4-5</a:t>
              </a: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天消退。</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sp>
          <p:nvSpPr>
            <p:cNvPr id="11" name="文本框 10"/>
            <p:cNvSpPr txBox="1"/>
            <p:nvPr/>
          </p:nvSpPr>
          <p:spPr>
            <a:xfrm>
              <a:off x="2000250" y="2561861"/>
              <a:ext cx="7010399" cy="954375"/>
            </a:xfrm>
            <a:prstGeom prst="rect">
              <a:avLst/>
            </a:prstGeom>
            <a:noFill/>
          </p:spPr>
          <p:txBody>
            <a:bodyPr wrap="square">
              <a:spAutoFit/>
            </a:bodyPr>
            <a:lstStyle/>
            <a:p>
              <a:pPr fontAlgn="auto">
                <a:lnSpc>
                  <a:spcPct val="150000"/>
                </a:lnSpc>
              </a:pP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rPr>
                <a:t>流行性腮腺炎发病急，同时有发烧、怕冷、头痛、食欲不振等症状</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endParaRPr>
            </a:p>
          </p:txBody>
        </p:sp>
        <p:sp>
          <p:nvSpPr>
            <p:cNvPr id="12" name="文本框 11"/>
            <p:cNvSpPr txBox="1"/>
            <p:nvPr/>
          </p:nvSpPr>
          <p:spPr>
            <a:xfrm>
              <a:off x="2000250" y="2102430"/>
              <a:ext cx="2257484" cy="378448"/>
            </a:xfrm>
            <a:prstGeom prst="rect">
              <a:avLst/>
            </a:prstGeom>
            <a:noFill/>
          </p:spPr>
          <p:txBody>
            <a:bodyPr wrap="square">
              <a:spAutoFit/>
            </a:bodyPr>
            <a:lstStyle/>
            <a:p>
              <a:pPr algn="l"/>
              <a:r>
                <a:rPr lang="en-US"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rPr>
                <a:t>3.</a:t>
              </a:r>
              <a:r>
                <a:rPr lang="zh-CN" altLang="en-US"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rPr>
                <a:t>流行性腮腺炎</a:t>
              </a:r>
              <a:endParaRPr lang="zh-CN" altLang="en-US"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gr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409303" y="2780378"/>
            <a:ext cx="3429000" cy="3429000"/>
          </a:xfrm>
          <a:prstGeom prst="rect">
            <a:avLst/>
          </a:prstGeom>
        </p:spPr>
      </p:pic>
      <p:cxnSp>
        <p:nvCxnSpPr>
          <p:cNvPr id="2" name="直接连接符 1"/>
          <p:cNvCxnSpPr/>
          <p:nvPr>
            <p:custDataLst>
              <p:tags r:id="rId2"/>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3"/>
            </p:custDataLst>
          </p:nvPr>
        </p:nvSpPr>
        <p:spPr>
          <a:xfrm>
            <a:off x="816428" y="455722"/>
            <a:ext cx="6096000" cy="521970"/>
          </a:xfrm>
          <a:prstGeom prst="rect">
            <a:avLst/>
          </a:prstGeom>
          <a:noFill/>
        </p:spPr>
        <p:txBody>
          <a:bodyPr wrap="square">
            <a:spAutoFit/>
          </a:bodyPr>
          <a:lstStyle/>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一、传染病的类型</a:t>
            </a:r>
            <a:endParaRPr lang="zh-CN" altLang="en-US" sz="2800">
              <a:solidFill>
                <a:schemeClr val="tx1">
                  <a:lumMod val="75000"/>
                  <a:lumOff val="25000"/>
                </a:schemeClr>
              </a:solidFill>
              <a:latin typeface="汉仪综艺体简" panose="02010600000101010101" pitchFamily="2" charset="-122"/>
              <a:ea typeface="汉仪综艺体简" panose="02010600000101010101" pitchFamily="2" charset="-122"/>
            </a:endParaRPr>
          </a:p>
        </p:txBody>
      </p:sp>
      <p:sp>
        <p:nvSpPr>
          <p:cNvPr id="100" name="文本框 99"/>
          <p:cNvSpPr txBox="1"/>
          <p:nvPr>
            <p:custDataLst>
              <p:tags r:id="rId4"/>
            </p:custDataLst>
          </p:nvPr>
        </p:nvSpPr>
        <p:spPr>
          <a:xfrm>
            <a:off x="479425" y="1035050"/>
            <a:ext cx="5080000" cy="460375"/>
          </a:xfrm>
          <a:prstGeom prst="rect">
            <a:avLst/>
          </a:prstGeom>
          <a:noFill/>
          <a:ln w="9525">
            <a:noFill/>
          </a:ln>
        </p:spPr>
        <p:txBody>
          <a:bodyPr>
            <a:spAutoFit/>
          </a:bodyPr>
          <a:p>
            <a:pPr indent="304800"/>
            <a:r>
              <a:rPr lang="zh-CN" sz="2400" b="0">
                <a:latin typeface="微软雅黑" panose="020B0503020204020204" pitchFamily="34" charset="-122"/>
                <a:ea typeface="微软雅黑" panose="020B0503020204020204" pitchFamily="34" charset="-122"/>
              </a:rPr>
              <a:t>（二）几种主要传染病及症状</a:t>
            </a:r>
            <a:endParaRPr lang="zh-CN" altLang="en-US" sz="2400" b="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rot="0">
            <a:off x="958215" y="2202815"/>
            <a:ext cx="10134600" cy="3405505"/>
            <a:chOff x="2000250" y="2102430"/>
            <a:chExt cx="10134600" cy="3405477"/>
          </a:xfrm>
        </p:grpSpPr>
        <p:sp>
          <p:nvSpPr>
            <p:cNvPr id="10" name="文本框 9"/>
            <p:cNvSpPr txBox="1"/>
            <p:nvPr/>
          </p:nvSpPr>
          <p:spPr>
            <a:xfrm>
              <a:off x="2000250" y="3523170"/>
              <a:ext cx="6716486" cy="458908"/>
            </a:xfrm>
            <a:prstGeom prst="rect">
              <a:avLst/>
            </a:prstGeom>
            <a:noFill/>
          </p:spPr>
          <p:txBody>
            <a:bodyPr wrap="square">
              <a:spAutoFit/>
            </a:bodyPr>
            <a:lstStyle/>
            <a:p>
              <a:pPr fontAlgn="auto">
                <a:lnSpc>
                  <a:spcPct val="150000"/>
                </a:lnSpc>
              </a:pP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sp>
          <p:nvSpPr>
            <p:cNvPr id="11" name="文本框 10"/>
            <p:cNvSpPr txBox="1"/>
            <p:nvPr/>
          </p:nvSpPr>
          <p:spPr>
            <a:xfrm>
              <a:off x="2000250" y="2556009"/>
              <a:ext cx="10134600" cy="295189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rPr>
                <a:t>麻疹发病初期，症状和患感冒差不多，有发烧、咳嗽、流鼻涕、眼怕光、流泪等现象。</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发病</a:t>
              </a:r>
              <a:r>
                <a:rPr lang="en-US" altLang="zh-CN"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2-3</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天后，口腔黏膜会有改变，口腔内两侧臼齿旁的颊黏膜上，可以看到灰白色针尖大小的小点，周围有红晕。</a:t>
              </a:r>
              <a:endPar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a:p>
              <a:pPr marL="285750" indent="-285750" fontAlgn="auto">
                <a:lnSpc>
                  <a:spcPct val="150000"/>
                </a:lnSpc>
                <a:buFont typeface="Arial" panose="020B0604020202020204" pitchFamily="34" charset="0"/>
                <a:buChar char="•"/>
              </a:pP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这种麻疹黏膜斑是麻疹所特有的症状，是早期诊断的重要依据。发病</a:t>
              </a:r>
              <a:r>
                <a:rPr lang="en-US" altLang="zh-CN"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3-4</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天后，开始出皮疹。皮疹会按照耳后、颈部至面部、躯干、四肢，最后到手心、脚心的顺序出现。出疹一般持续</a:t>
              </a:r>
              <a:r>
                <a:rPr lang="en-US" altLang="zh-CN"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3-5</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天，这期间持续高烧，常伴有呕吐、腹泻等症状。疹子出齐后，体温开始下降，并逐渐恢复正常，症状也随之减轻。</a:t>
              </a:r>
              <a:endPar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sp>
          <p:nvSpPr>
            <p:cNvPr id="12" name="文本框 11"/>
            <p:cNvSpPr txBox="1"/>
            <p:nvPr/>
          </p:nvSpPr>
          <p:spPr>
            <a:xfrm>
              <a:off x="2000250" y="2102430"/>
              <a:ext cx="872490" cy="378457"/>
            </a:xfrm>
            <a:prstGeom prst="rect">
              <a:avLst/>
            </a:prstGeom>
            <a:noFill/>
          </p:spPr>
          <p:txBody>
            <a:bodyPr wrap="none">
              <a:spAutoFit/>
            </a:bodyPr>
            <a:lstStyle/>
            <a:p>
              <a:pPr algn="l"/>
              <a:r>
                <a:rPr lang="en-US"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rPr>
                <a:t>4.</a:t>
              </a:r>
              <a:r>
                <a:rPr lang="zh-CN" altLang="en-US" b="1">
                  <a:solidFill>
                    <a:srgbClr val="FF0000"/>
                  </a:solidFill>
                  <a:latin typeface="微软雅黑" panose="020B0503020204020204" pitchFamily="34" charset="-122"/>
                  <a:ea typeface="微软雅黑" panose="020B0503020204020204" pitchFamily="34" charset="-122"/>
                  <a:cs typeface="阿里巴巴普惠体" panose="00020600040101010101" charset="-122"/>
                </a:rPr>
                <a:t>麻疹</a:t>
              </a:r>
              <a:endParaRPr lang="zh-CN" altLang="en-US"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grpSp>
      <p:cxnSp>
        <p:nvCxnSpPr>
          <p:cNvPr id="2" name="直接连接符 1"/>
          <p:cNvCxnSpPr/>
          <p:nvPr>
            <p:custDataLst>
              <p:tags r:id="rId1"/>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2"/>
            </p:custDataLst>
          </p:nvPr>
        </p:nvSpPr>
        <p:spPr>
          <a:xfrm>
            <a:off x="816428" y="455722"/>
            <a:ext cx="6096000" cy="521970"/>
          </a:xfrm>
          <a:prstGeom prst="rect">
            <a:avLst/>
          </a:prstGeom>
          <a:noFill/>
        </p:spPr>
        <p:txBody>
          <a:bodyPr wrap="square">
            <a:spAutoFit/>
          </a:bodyPr>
          <a:lstStyle/>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一、传染病的类型</a:t>
            </a:r>
            <a:endParaRPr lang="zh-CN" altLang="en-US" sz="2800">
              <a:solidFill>
                <a:schemeClr val="tx1">
                  <a:lumMod val="75000"/>
                  <a:lumOff val="25000"/>
                </a:schemeClr>
              </a:solidFill>
              <a:latin typeface="汉仪综艺体简" panose="02010600000101010101" pitchFamily="2" charset="-122"/>
              <a:ea typeface="汉仪综艺体简" panose="02010600000101010101" pitchFamily="2" charset="-122"/>
            </a:endParaRPr>
          </a:p>
        </p:txBody>
      </p:sp>
      <p:sp>
        <p:nvSpPr>
          <p:cNvPr id="100" name="文本框 99"/>
          <p:cNvSpPr txBox="1"/>
          <p:nvPr>
            <p:custDataLst>
              <p:tags r:id="rId3"/>
            </p:custDataLst>
          </p:nvPr>
        </p:nvSpPr>
        <p:spPr>
          <a:xfrm>
            <a:off x="479425" y="1035050"/>
            <a:ext cx="5080000" cy="460375"/>
          </a:xfrm>
          <a:prstGeom prst="rect">
            <a:avLst/>
          </a:prstGeom>
          <a:noFill/>
          <a:ln w="9525">
            <a:noFill/>
          </a:ln>
        </p:spPr>
        <p:txBody>
          <a:bodyPr>
            <a:spAutoFit/>
          </a:bodyPr>
          <a:p>
            <a:pPr indent="304800"/>
            <a:r>
              <a:rPr lang="zh-CN" sz="2400" b="0">
                <a:latin typeface="微软雅黑" panose="020B0503020204020204" pitchFamily="34" charset="-122"/>
                <a:ea typeface="微软雅黑" panose="020B0503020204020204" pitchFamily="34" charset="-122"/>
              </a:rPr>
              <a:t>（二）几种主要传染病及症状</a:t>
            </a:r>
            <a:endParaRPr lang="zh-CN" altLang="en-US" sz="2400" b="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rot="0">
            <a:off x="958215" y="2334260"/>
            <a:ext cx="7010400" cy="2900680"/>
            <a:chOff x="2000250" y="2102430"/>
            <a:chExt cx="7010399" cy="2900846"/>
          </a:xfrm>
        </p:grpSpPr>
        <p:sp>
          <p:nvSpPr>
            <p:cNvPr id="10" name="文本框 9"/>
            <p:cNvSpPr txBox="1"/>
            <p:nvPr/>
          </p:nvSpPr>
          <p:spPr>
            <a:xfrm>
              <a:off x="2000251" y="3113207"/>
              <a:ext cx="4702628" cy="1890069"/>
            </a:xfrm>
            <a:prstGeom prst="rect">
              <a:avLst/>
            </a:prstGeom>
            <a:noFill/>
          </p:spPr>
          <p:txBody>
            <a:bodyPr wrap="square">
              <a:spAutoFit/>
            </a:bodyPr>
            <a:lstStyle/>
            <a:p>
              <a:pPr marL="285750" indent="-285750" fontAlgn="auto">
                <a:lnSpc>
                  <a:spcPct val="150000"/>
                </a:lnSpc>
                <a:buClr>
                  <a:srgbClr val="D97320"/>
                </a:buClr>
                <a:buFont typeface="Wingdings" panose="05000000000000000000"/>
                <a:buChar char="l"/>
              </a:pPr>
              <a:r>
                <a:rPr lang="zh-CN" altLang="en-US" sz="18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前驱期：</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婴幼儿常无前驱症状。年长儿或成人可有发热头痛、全身不适及上呼吸道症状，</a:t>
              </a:r>
              <a:r>
                <a:rPr lang="en-US" altLang="zh-CN"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1</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en-US" altLang="zh-CN"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2</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日后才出疹。偶可出现前驱疹。</a:t>
              </a:r>
              <a:endParaRPr lang="en-US" altLang="zh-CN"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a:p>
              <a:pPr fontAlgn="auto">
                <a:lnSpc>
                  <a:spcPct val="150000"/>
                </a:lnSpc>
              </a:pPr>
              <a:endParaRPr lang="zh-CN" altLang="en-US" sz="800">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endParaRPr>
            </a:p>
            <a:p>
              <a:pPr marL="285750" indent="-285750" fontAlgn="auto">
                <a:lnSpc>
                  <a:spcPct val="150000"/>
                </a:lnSpc>
                <a:buClr>
                  <a:srgbClr val="D97320"/>
                </a:buClr>
                <a:buFont typeface="Wingdings" panose="05000000000000000000"/>
                <a:buChar char="l"/>
              </a:pPr>
              <a:r>
                <a:rPr lang="zh-CN" altLang="en-US" sz="18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出疹期：</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发热同时或</a:t>
              </a:r>
              <a:r>
                <a:rPr lang="en-US" altLang="zh-CN"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1</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en-US" altLang="zh-CN"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2</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天后出疹</a:t>
              </a:r>
              <a:endPar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sp>
          <p:nvSpPr>
            <p:cNvPr id="11" name="文本框 10"/>
            <p:cNvSpPr txBox="1"/>
            <p:nvPr/>
          </p:nvSpPr>
          <p:spPr>
            <a:xfrm>
              <a:off x="2000250" y="2561861"/>
              <a:ext cx="7010399" cy="369332"/>
            </a:xfrm>
            <a:prstGeom prst="rect">
              <a:avLst/>
            </a:prstGeom>
            <a:noFill/>
          </p:spPr>
          <p:txBody>
            <a:bodyPr wrap="square">
              <a:spAutoFit/>
            </a:bodyPr>
            <a:lstStyle/>
            <a:p>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潜伏期</a:t>
              </a:r>
              <a:r>
                <a:rPr lang="en-US" altLang="zh-CN"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7</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en-US" altLang="zh-CN"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17</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天。</a:t>
              </a:r>
              <a:endPar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sp>
          <p:nvSpPr>
            <p:cNvPr id="12" name="文本框 11"/>
            <p:cNvSpPr txBox="1"/>
            <p:nvPr/>
          </p:nvSpPr>
          <p:spPr>
            <a:xfrm>
              <a:off x="2000250" y="2102430"/>
              <a:ext cx="942975" cy="378482"/>
            </a:xfrm>
            <a:prstGeom prst="rect">
              <a:avLst/>
            </a:prstGeom>
            <a:noFill/>
          </p:spPr>
          <p:txBody>
            <a:bodyPr wrap="none">
              <a:spAutoFit/>
            </a:bodyPr>
            <a:lstStyle/>
            <a:p>
              <a:pPr algn="l"/>
              <a:r>
                <a:rPr lang="en-US"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rPr>
                <a:t>5.</a:t>
              </a:r>
              <a:r>
                <a:rPr lang="zh-CN" altLang="en-US" b="1">
                  <a:solidFill>
                    <a:srgbClr val="FF0000"/>
                  </a:solidFill>
                  <a:latin typeface="微软雅黑" panose="020B0503020204020204" pitchFamily="34" charset="-122"/>
                  <a:ea typeface="微软雅黑" panose="020B0503020204020204" pitchFamily="34" charset="-122"/>
                  <a:cs typeface="阿里巴巴普惠体" panose="00020600040101010101" charset="-122"/>
                </a:rPr>
                <a:t>水 痘</a:t>
              </a:r>
              <a:endParaRPr lang="zh-CN" altLang="en-US" b="1">
                <a:solidFill>
                  <a:srgbClr val="FF0000"/>
                </a:solidFill>
                <a:latin typeface="微软雅黑" panose="020B0503020204020204" pitchFamily="34" charset="-122"/>
                <a:ea typeface="微软雅黑" panose="020B0503020204020204" pitchFamily="34" charset="-122"/>
                <a:cs typeface="阿里巴巴普惠体" panose="00020600040101010101" charset="-122"/>
              </a:endParaRPr>
            </a:p>
          </p:txBody>
        </p:sp>
      </p:grpSp>
      <p:sp>
        <p:nvSpPr>
          <p:cNvPr id="15" name="文本框 14"/>
          <p:cNvSpPr txBox="1"/>
          <p:nvPr/>
        </p:nvSpPr>
        <p:spPr>
          <a:xfrm>
            <a:off x="5910942" y="1715391"/>
            <a:ext cx="5606143" cy="4407535"/>
          </a:xfrm>
          <a:prstGeom prst="rect">
            <a:avLst/>
          </a:prstGeom>
          <a:noFill/>
        </p:spPr>
        <p:txBody>
          <a:bodyPr wrap="square">
            <a:spAutoFit/>
          </a:bodyPr>
          <a:lstStyle/>
          <a:p>
            <a:pPr>
              <a:lnSpc>
                <a:spcPct val="130000"/>
              </a:lnSpc>
            </a:pPr>
            <a:r>
              <a:rPr lang="zh-CN" altLang="en-US" sz="18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sym typeface="+mn-ea"/>
              </a:rPr>
              <a:t>皮疹有以下特点：</a:t>
            </a:r>
            <a:endParaRPr lang="zh-CN" altLang="en-US" sz="18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sym typeface="+mn-ea"/>
            </a:endParaRPr>
          </a:p>
          <a:p>
            <a:pPr fontAlgn="auto">
              <a:lnSpc>
                <a:spcPct val="130000"/>
              </a:lnSpc>
            </a:pP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先见于躯干、头部，后延及全身。皮疹发展迅速，开始为红斑疹，数小时内变为丘疹，再形成疱疹，疱疹时感皮肤搔痒，然后干结成痂，此过程有时只需</a:t>
            </a:r>
            <a:r>
              <a:rPr lang="en-US" altLang="zh-CN"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6</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en-US" altLang="zh-CN"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8</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小时</a:t>
            </a: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如无感染，</a:t>
            </a:r>
            <a:r>
              <a:rPr lang="en-US" altLang="zh-CN"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1</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en-US" altLang="zh-CN"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2</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周后痂皮脱落，一般不留痂痕。</a:t>
            </a:r>
            <a:endPar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a:p>
            <a:pPr fontAlgn="auto">
              <a:lnSpc>
                <a:spcPct val="130000"/>
              </a:lnSpc>
            </a:pP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皮疹常呈椭园形，</a:t>
            </a:r>
            <a:r>
              <a:rPr lang="en-US" altLang="zh-CN"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3</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en-US" altLang="zh-CN"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5mm</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周围有红晕，疱疹浅表易破。疱液初为透明，后混浊，继发感染可呈脓性，结痂时间延长并可留有痂痕；皮疹呈向心性分布，躯干最多，其次为头面部及四肢近端。数目由数个至数千个不等；皮疹分批出现，同一部位可见斑疹、丘疹、疱疹和结痂同时存在；口腔、外阴、眼结合膜等处粘膜可发生浅表疱疹，易破溃形成浅表性溃疡，有疼痛。</a:t>
            </a:r>
            <a:endPar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cxnSp>
        <p:nvCxnSpPr>
          <p:cNvPr id="2" name="直接连接符 1"/>
          <p:cNvCxnSpPr/>
          <p:nvPr>
            <p:custDataLst>
              <p:tags r:id="rId1"/>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2"/>
            </p:custDataLst>
          </p:nvPr>
        </p:nvSpPr>
        <p:spPr>
          <a:xfrm>
            <a:off x="816428" y="455722"/>
            <a:ext cx="6096000" cy="521970"/>
          </a:xfrm>
          <a:prstGeom prst="rect">
            <a:avLst/>
          </a:prstGeom>
          <a:noFill/>
        </p:spPr>
        <p:txBody>
          <a:bodyPr wrap="square">
            <a:spAutoFit/>
          </a:bodyPr>
          <a:lstStyle/>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一、传染病的类型</a:t>
            </a:r>
            <a:endParaRPr lang="zh-CN" altLang="en-US" sz="2800">
              <a:solidFill>
                <a:schemeClr val="tx1">
                  <a:lumMod val="75000"/>
                  <a:lumOff val="25000"/>
                </a:schemeClr>
              </a:solidFill>
              <a:latin typeface="汉仪综艺体简" panose="02010600000101010101" pitchFamily="2" charset="-122"/>
              <a:ea typeface="汉仪综艺体简" panose="02010600000101010101" pitchFamily="2" charset="-122"/>
            </a:endParaRPr>
          </a:p>
        </p:txBody>
      </p:sp>
      <p:sp>
        <p:nvSpPr>
          <p:cNvPr id="100" name="文本框 99"/>
          <p:cNvSpPr txBox="1"/>
          <p:nvPr>
            <p:custDataLst>
              <p:tags r:id="rId3"/>
            </p:custDataLst>
          </p:nvPr>
        </p:nvSpPr>
        <p:spPr>
          <a:xfrm>
            <a:off x="479425" y="1035050"/>
            <a:ext cx="5080000" cy="460375"/>
          </a:xfrm>
          <a:prstGeom prst="rect">
            <a:avLst/>
          </a:prstGeom>
          <a:noFill/>
          <a:ln w="9525">
            <a:noFill/>
          </a:ln>
        </p:spPr>
        <p:txBody>
          <a:bodyPr>
            <a:spAutoFit/>
          </a:bodyPr>
          <a:p>
            <a:pPr indent="304800"/>
            <a:r>
              <a:rPr lang="zh-CN" sz="2400" b="0">
                <a:latin typeface="微软雅黑" panose="020B0503020204020204" pitchFamily="34" charset="-122"/>
                <a:ea typeface="微软雅黑" panose="020B0503020204020204" pitchFamily="34" charset="-122"/>
              </a:rPr>
              <a:t>（二）几种主要传染病及症状</a:t>
            </a:r>
            <a:endParaRPr lang="zh-CN" altLang="en-US" sz="2400" b="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rot="0">
            <a:off x="6737985" y="2348230"/>
            <a:ext cx="7010400" cy="3360420"/>
            <a:chOff x="2000250" y="2102430"/>
            <a:chExt cx="7010399" cy="3360490"/>
          </a:xfrm>
        </p:grpSpPr>
        <p:sp>
          <p:nvSpPr>
            <p:cNvPr id="10" name="文本框 9"/>
            <p:cNvSpPr txBox="1"/>
            <p:nvPr/>
          </p:nvSpPr>
          <p:spPr>
            <a:xfrm>
              <a:off x="2000250" y="2754486"/>
              <a:ext cx="4702628" cy="2708434"/>
            </a:xfrm>
            <a:prstGeom prst="rect">
              <a:avLst/>
            </a:prstGeom>
            <a:noFill/>
          </p:spPr>
          <p:txBody>
            <a:bodyPr wrap="square">
              <a:spAutoFit/>
            </a:bodyPr>
            <a:lstStyle/>
            <a:p>
              <a:r>
                <a:rPr lang="zh-CN" altLang="en-US" sz="2000" b="1">
                  <a:solidFill>
                    <a:schemeClr val="tx1">
                      <a:lumMod val="75000"/>
                      <a:lumOff val="25000"/>
                    </a:schemeClr>
                  </a:solidFill>
                  <a:effectLst/>
                  <a:latin typeface="微软雅黑" panose="020B0503020204020204" pitchFamily="34" charset="-122"/>
                  <a:ea typeface="微软雅黑" panose="020B0503020204020204" pitchFamily="34" charset="-122"/>
                </a:rPr>
                <a:t>全身症状</a:t>
              </a:r>
              <a:endParaRPr lang="zh-CN" altLang="en-US" sz="2000" b="1">
                <a:solidFill>
                  <a:schemeClr val="tx1">
                    <a:lumMod val="75000"/>
                    <a:lumOff val="25000"/>
                  </a:schemeClr>
                </a:solidFill>
                <a:effectLst/>
                <a:latin typeface="微软雅黑" panose="020B0503020204020204" pitchFamily="34" charset="-122"/>
                <a:ea typeface="微软雅黑" panose="020B0503020204020204" pitchFamily="34" charset="-122"/>
              </a:endParaRPr>
            </a:p>
            <a:p>
              <a:pPr fontAlgn="auto"/>
              <a:r>
                <a:rPr lang="en-US" altLang="zh-CN" sz="20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全身不适、倦怠、乏力、不能坚持日常工作，容易烦躁，有心悸、食欲减退、体重减轻、妇女月经不正常等轻度毒性和植物神经紊乱的症状。</a:t>
              </a:r>
              <a:endParaRPr lang="zh-CN" altLang="en-US" sz="800">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endParaRPr>
            </a:p>
            <a:p>
              <a:pPr fontAlgn="auto"/>
              <a:r>
                <a:rPr lang="en-US" altLang="zh-CN" sz="20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发热：是肺结核的早期症状之一。</a:t>
              </a: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endParaRPr>
            </a:p>
            <a:p>
              <a:pPr fontAlgn="auto"/>
              <a:r>
                <a:rPr lang="en-US" altLang="zh-CN" sz="20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盗汗。多发生在重症患者，在入睡或睡醒时全身出汗，严重者衣服尽湿，伴随衰竭感。</a:t>
              </a:r>
              <a:endPar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sp>
          <p:nvSpPr>
            <p:cNvPr id="11" name="文本框 10"/>
            <p:cNvSpPr txBox="1"/>
            <p:nvPr/>
          </p:nvSpPr>
          <p:spPr>
            <a:xfrm>
              <a:off x="2000250" y="2561861"/>
              <a:ext cx="7010399" cy="369332"/>
            </a:xfrm>
            <a:prstGeom prst="rect">
              <a:avLst/>
            </a:prstGeom>
            <a:noFill/>
          </p:spPr>
          <p:txBody>
            <a:bodyPr wrap="square">
              <a:spAutoFit/>
            </a:bodyPr>
            <a:lstStyle/>
            <a:p>
              <a:endPar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sp>
          <p:nvSpPr>
            <p:cNvPr id="12" name="文本框 11"/>
            <p:cNvSpPr txBox="1"/>
            <p:nvPr/>
          </p:nvSpPr>
          <p:spPr>
            <a:xfrm>
              <a:off x="2000250" y="2102430"/>
              <a:ext cx="1109980" cy="378468"/>
            </a:xfrm>
            <a:prstGeom prst="rect">
              <a:avLst/>
            </a:prstGeom>
            <a:noFill/>
          </p:spPr>
          <p:txBody>
            <a:bodyPr wrap="none">
              <a:spAutoFit/>
            </a:bodyPr>
            <a:lstStyle/>
            <a:p>
              <a:pPr algn="l"/>
              <a:r>
                <a:rPr lang="en-US"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rPr>
                <a:t>6.</a:t>
              </a:r>
              <a:r>
                <a:rPr lang="zh-CN" altLang="en-US" b="1">
                  <a:solidFill>
                    <a:srgbClr val="FF0000"/>
                  </a:solidFill>
                  <a:latin typeface="微软雅黑" panose="020B0503020204020204" pitchFamily="34" charset="-122"/>
                  <a:ea typeface="微软雅黑" panose="020B0503020204020204" pitchFamily="34" charset="-122"/>
                  <a:cs typeface="阿里巴巴普惠体" panose="00020600040101010101" charset="-122"/>
                </a:rPr>
                <a:t>肺结核</a:t>
              </a:r>
              <a:endParaRPr lang="zh-CN" altLang="en-US" b="1">
                <a:solidFill>
                  <a:srgbClr val="FF0000"/>
                </a:solidFill>
                <a:latin typeface="微软雅黑" panose="020B0503020204020204" pitchFamily="34" charset="-122"/>
                <a:ea typeface="微软雅黑" panose="020B0503020204020204" pitchFamily="34" charset="-122"/>
                <a:cs typeface="阿里巴巴普惠体" panose="00020600040101010101" charset="-122"/>
              </a:endParaRPr>
            </a:p>
          </p:txBody>
        </p:sp>
      </p:grpSp>
      <p:sp>
        <p:nvSpPr>
          <p:cNvPr id="15" name="文本框 14"/>
          <p:cNvSpPr txBox="1"/>
          <p:nvPr/>
        </p:nvSpPr>
        <p:spPr>
          <a:xfrm>
            <a:off x="870857" y="1510042"/>
            <a:ext cx="5606143" cy="4769485"/>
          </a:xfrm>
          <a:prstGeom prst="rect">
            <a:avLst/>
          </a:prstGeom>
          <a:noFill/>
        </p:spPr>
        <p:txBody>
          <a:bodyPr wrap="square">
            <a:spAutoFit/>
          </a:bodyPr>
          <a:lstStyle/>
          <a:p>
            <a:r>
              <a:rPr lang="zh-CN" altLang="en-US" sz="2000" b="1">
                <a:solidFill>
                  <a:schemeClr val="tx1">
                    <a:lumMod val="75000"/>
                    <a:lumOff val="25000"/>
                  </a:schemeClr>
                </a:solidFill>
                <a:effectLst/>
                <a:latin typeface="微软雅黑" panose="020B0503020204020204" pitchFamily="34" charset="-122"/>
                <a:ea typeface="微软雅黑" panose="020B0503020204020204" pitchFamily="34" charset="-122"/>
              </a:rPr>
              <a:t>局部症状：</a:t>
            </a:r>
            <a:endParaRPr lang="zh-CN" altLang="en-US" sz="2000" b="1">
              <a:solidFill>
                <a:schemeClr val="tx1">
                  <a:lumMod val="75000"/>
                  <a:lumOff val="25000"/>
                </a:schemeClr>
              </a:solidFill>
              <a:effectLst/>
              <a:latin typeface="微软雅黑" panose="020B0503020204020204" pitchFamily="34" charset="-122"/>
              <a:ea typeface="微软雅黑" panose="020B0503020204020204" pitchFamily="34" charset="-122"/>
            </a:endParaRPr>
          </a:p>
          <a:p>
            <a:pPr fontAlgn="auto"/>
            <a:r>
              <a:rPr lang="en-US" altLang="zh-CN" sz="20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rPr>
              <a:t>咳嗽、咳痰。早期咳嗽轻微，无痰或有少量黏液痰。病变扩大，有空洞形成时，则痰液呈脓性，量较多。若并发支气管结核则咳嗽加剧；如有支气管狭窄，则有局限性哮鸣。支气管淋巴结核压迫支气管时，可引起呛咳或喘鸣音。</a:t>
            </a:r>
            <a:endParaRPr lang="zh-CN" altLang="en-US" sz="1000" b="1">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endParaRPr>
          </a:p>
          <a:p>
            <a:pPr fontAlgn="auto"/>
            <a:r>
              <a:rPr lang="en-US" altLang="zh-CN" sz="20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rPr>
              <a:t>咯血。约</a:t>
            </a:r>
            <a:r>
              <a:rPr lang="en-US" altLang="zh-CN">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rPr>
              <a:t>1/3-1/2</a:t>
            </a:r>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rPr>
              <a:t>的病人有咯血，咯血量不等。病灶炎症使毛细血管通透性增高，可引起痰中代血或夹血。小血管损伤时可有中等量咯血，空洞壁上较大动脉瘤破裂，可以引起大量咯血。大量咯血后常伴发热，几天的低热是小支气管内血液的吸收所引起的；高热则是病灶扩散的表现。</a:t>
            </a:r>
            <a:endParaRPr lang="zh-CN" altLang="en-US" sz="800">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endParaRPr>
          </a:p>
          <a:p>
            <a:pPr fontAlgn="auto"/>
            <a:r>
              <a:rPr lang="en-US" altLang="zh-CN" sz="20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rPr>
              <a:t>胸痛。部位不定的隐痛常是神经发射作用引起的，不受呼吸影响。固定部位针刺样疼痛、随呼吸和咳嗽加重等，是因为炎症波及壁层胸膜所引起的。如果膈胸膜受到刺激，疼痛可放射到肩部和上腹部。</a:t>
            </a:r>
            <a:endPar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cxnSp>
        <p:nvCxnSpPr>
          <p:cNvPr id="2" name="直接连接符 1"/>
          <p:cNvCxnSpPr/>
          <p:nvPr>
            <p:custDataLst>
              <p:tags r:id="rId1"/>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2"/>
            </p:custDataLst>
          </p:nvPr>
        </p:nvSpPr>
        <p:spPr>
          <a:xfrm>
            <a:off x="816428" y="455722"/>
            <a:ext cx="6096000" cy="521970"/>
          </a:xfrm>
          <a:prstGeom prst="rect">
            <a:avLst/>
          </a:prstGeom>
          <a:noFill/>
        </p:spPr>
        <p:txBody>
          <a:bodyPr wrap="square">
            <a:spAutoFit/>
          </a:bodyPr>
          <a:lstStyle/>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一、传染病的类型</a:t>
            </a:r>
            <a:endParaRPr lang="zh-CN" altLang="en-US" sz="2800">
              <a:solidFill>
                <a:schemeClr val="tx1">
                  <a:lumMod val="75000"/>
                  <a:lumOff val="25000"/>
                </a:schemeClr>
              </a:solidFill>
              <a:latin typeface="汉仪综艺体简" panose="02010600000101010101" pitchFamily="2" charset="-122"/>
              <a:ea typeface="汉仪综艺体简" panose="02010600000101010101" pitchFamily="2" charset="-122"/>
            </a:endParaRPr>
          </a:p>
        </p:txBody>
      </p:sp>
      <p:sp>
        <p:nvSpPr>
          <p:cNvPr id="100" name="文本框 99"/>
          <p:cNvSpPr txBox="1"/>
          <p:nvPr>
            <p:custDataLst>
              <p:tags r:id="rId3"/>
            </p:custDataLst>
          </p:nvPr>
        </p:nvSpPr>
        <p:spPr>
          <a:xfrm>
            <a:off x="479425" y="1035050"/>
            <a:ext cx="5080000" cy="460375"/>
          </a:xfrm>
          <a:prstGeom prst="rect">
            <a:avLst/>
          </a:prstGeom>
          <a:noFill/>
          <a:ln w="9525">
            <a:noFill/>
          </a:ln>
        </p:spPr>
        <p:txBody>
          <a:bodyPr>
            <a:spAutoFit/>
          </a:bodyPr>
          <a:p>
            <a:pPr indent="304800"/>
            <a:r>
              <a:rPr lang="zh-CN" sz="2400" b="0">
                <a:latin typeface="微软雅黑" panose="020B0503020204020204" pitchFamily="34" charset="-122"/>
                <a:ea typeface="微软雅黑" panose="020B0503020204020204" pitchFamily="34" charset="-122"/>
              </a:rPr>
              <a:t>（二）几种主要传染病及症状</a:t>
            </a:r>
            <a:endParaRPr lang="zh-CN" altLang="en-US" sz="2400" b="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rot="0">
            <a:off x="958215" y="2334260"/>
            <a:ext cx="7010400" cy="3281045"/>
            <a:chOff x="2000250" y="2102430"/>
            <a:chExt cx="7010399" cy="3280789"/>
          </a:xfrm>
        </p:grpSpPr>
        <p:sp>
          <p:nvSpPr>
            <p:cNvPr id="10" name="文本框 9"/>
            <p:cNvSpPr txBox="1"/>
            <p:nvPr/>
          </p:nvSpPr>
          <p:spPr>
            <a:xfrm>
              <a:off x="2000250" y="2754486"/>
              <a:ext cx="4702628" cy="2628733"/>
            </a:xfrm>
            <a:prstGeom prst="rect">
              <a:avLst/>
            </a:prstGeom>
            <a:noFill/>
          </p:spPr>
          <p:txBody>
            <a:bodyPr wrap="square">
              <a:spAutoFit/>
            </a:bodyPr>
            <a:lstStyle/>
            <a:p>
              <a:pPr>
                <a:lnSpc>
                  <a:spcPct val="150000"/>
                </a:lnSpc>
              </a:pPr>
              <a:r>
                <a:rPr lang="zh-CN" altLang="en-US" sz="2000" b="1">
                  <a:solidFill>
                    <a:schemeClr val="tx1">
                      <a:lumMod val="75000"/>
                      <a:lumOff val="25000"/>
                    </a:schemeClr>
                  </a:solidFill>
                  <a:effectLst/>
                  <a:latin typeface="微软雅黑" panose="020B0503020204020204" pitchFamily="34" charset="-122"/>
                  <a:ea typeface="微软雅黑" panose="020B0503020204020204" pitchFamily="34" charset="-122"/>
                </a:rPr>
                <a:t>乙脑是由嗜神经的乙脑病毒所致的中枢神经系统性传染病。</a:t>
              </a:r>
              <a:endParaRPr lang="zh-CN" altLang="en-US" b="1">
                <a:solidFill>
                  <a:schemeClr val="tx1">
                    <a:lumMod val="75000"/>
                    <a:lumOff val="25000"/>
                  </a:schemeClr>
                </a:solidFill>
                <a:effectLst/>
                <a:latin typeface="微软雅黑" panose="020B0503020204020204" pitchFamily="34" charset="-122"/>
                <a:ea typeface="微软雅黑" panose="020B0503020204020204" pitchFamily="34" charset="-122"/>
              </a:endParaRPr>
            </a:p>
            <a:p>
              <a:pPr fontAlgn="auto">
                <a:lnSpc>
                  <a:spcPct val="150000"/>
                </a:lnSpc>
              </a:pP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rPr>
                <a:t>经蚊等吸血昆虫传播，流行于夏秋季，临床上以高热、意识障碍、惊厥、呼吸衰竭及脑膜刺激征为特征。部分患者留有严重后遗症，重症患者病死率较高。</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endParaRPr>
            </a:p>
          </p:txBody>
        </p:sp>
        <p:sp>
          <p:nvSpPr>
            <p:cNvPr id="11" name="文本框 10"/>
            <p:cNvSpPr txBox="1"/>
            <p:nvPr/>
          </p:nvSpPr>
          <p:spPr>
            <a:xfrm>
              <a:off x="2000250" y="2561861"/>
              <a:ext cx="7010399" cy="369332"/>
            </a:xfrm>
            <a:prstGeom prst="rect">
              <a:avLst/>
            </a:prstGeom>
            <a:noFill/>
          </p:spPr>
          <p:txBody>
            <a:bodyPr wrap="square">
              <a:spAutoFit/>
            </a:bodyPr>
            <a:lstStyle/>
            <a:p>
              <a:endPar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sp>
          <p:nvSpPr>
            <p:cNvPr id="12" name="文本框 11"/>
            <p:cNvSpPr txBox="1"/>
            <p:nvPr/>
          </p:nvSpPr>
          <p:spPr>
            <a:xfrm>
              <a:off x="2000250" y="2102430"/>
              <a:ext cx="3195320" cy="378430"/>
            </a:xfrm>
            <a:prstGeom prst="rect">
              <a:avLst/>
            </a:prstGeom>
            <a:noFill/>
          </p:spPr>
          <p:txBody>
            <a:bodyPr wrap="none">
              <a:spAutoFit/>
            </a:bodyPr>
            <a:lstStyle/>
            <a:p>
              <a:pPr lvl="0" algn="l">
                <a:buClrTx/>
                <a:buSzTx/>
                <a:buFontTx/>
              </a:pPr>
              <a:r>
                <a:rPr lang="en-US" altLang="zh-CN"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sym typeface="+mn-ea"/>
                </a:rPr>
                <a:t>7.流行性乙型脑炎(简称乙脑)</a:t>
              </a:r>
              <a:endParaRPr lang="en-US" altLang="zh-CN"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sym typeface="+mn-ea"/>
              </a:endParaRPr>
            </a:p>
          </p:txBody>
        </p:sp>
      </p:grpSp>
      <p:sp>
        <p:nvSpPr>
          <p:cNvPr id="15" name="文本框 14"/>
          <p:cNvSpPr txBox="1"/>
          <p:nvPr/>
        </p:nvSpPr>
        <p:spPr>
          <a:xfrm>
            <a:off x="5910941" y="1769033"/>
            <a:ext cx="5606143" cy="4231005"/>
          </a:xfrm>
          <a:prstGeom prst="rect">
            <a:avLst/>
          </a:prstGeom>
          <a:noFill/>
        </p:spPr>
        <p:txBody>
          <a:bodyPr wrap="square">
            <a:spAutoFit/>
          </a:bodyPr>
          <a:lstStyle/>
          <a:p>
            <a:pPr>
              <a:lnSpc>
                <a:spcPct val="120000"/>
              </a:lnSpc>
            </a:pPr>
            <a:r>
              <a:rPr lang="zh-CN" altLang="en-US"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潜伏期为</a:t>
            </a:r>
            <a:r>
              <a:rPr lang="en-US" altLang="zh-CN"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4</a:t>
            </a:r>
            <a:r>
              <a:rPr lang="zh-CN" altLang="en-US"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en-US" altLang="zh-CN"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21</a:t>
            </a:r>
            <a:r>
              <a:rPr lang="zh-CN" altLang="en-US"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天，整个病程分为三期：</a:t>
            </a:r>
            <a:endParaRPr lang="zh-CN" altLang="en-US"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a:p>
            <a:pPr fontAlgn="auto">
              <a:lnSpc>
                <a:spcPct val="120000"/>
              </a:lnSpc>
            </a:pPr>
            <a:r>
              <a:rPr lang="en-US" altLang="zh-CN"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1</a:t>
            </a:r>
            <a:r>
              <a:rPr lang="zh-CN" altLang="en-US"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、初期：</a:t>
            </a: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病程第</a:t>
            </a:r>
            <a:r>
              <a:rPr lang="en-US" altLang="zh-CN">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1</a:t>
            </a: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en-US" altLang="zh-CN">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3</a:t>
            </a: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天，有高热、呕吐、头痛、嗜睡；</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a:p>
            <a:pPr fontAlgn="auto">
              <a:lnSpc>
                <a:spcPct val="120000"/>
              </a:lnSpc>
            </a:pPr>
            <a:r>
              <a:rPr lang="en-US" altLang="zh-CN"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2</a:t>
            </a:r>
            <a:r>
              <a:rPr lang="zh-CN" altLang="en-US"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、极期：</a:t>
            </a: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病程第</a:t>
            </a:r>
            <a:r>
              <a:rPr lang="en-US" altLang="zh-CN">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4</a:t>
            </a: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en-US" altLang="zh-CN">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10</a:t>
            </a: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天，头痛加剧，自好睡、昏睡至昏迷，惊厥或抽痉，肢体瘫痪或僵直，有脑膜刺激征及颅内压增高表现，深度昏迷病人可发生呼吸衰竭。颅内病变部位不同还可出现相应神经系统症状和体征，此期持续</a:t>
            </a:r>
            <a:r>
              <a:rPr lang="en-US" altLang="zh-CN">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10</a:t>
            </a: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天左右；</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a:p>
            <a:pPr fontAlgn="auto">
              <a:lnSpc>
                <a:spcPct val="120000"/>
              </a:lnSpc>
            </a:pPr>
            <a:r>
              <a:rPr lang="en-US" altLang="zh-CN">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3</a:t>
            </a: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、恢复期：多数病人体温下降，神志逐渐清醒，语言功能及神经反射逐渐恢复，少数人会有失语、瘫痪、智力障碍等，经治疗在半年内恢复，半年后仍遗留上述症状称之为后遗症。</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cxnSp>
        <p:nvCxnSpPr>
          <p:cNvPr id="2" name="直接连接符 1"/>
          <p:cNvCxnSpPr/>
          <p:nvPr>
            <p:custDataLst>
              <p:tags r:id="rId1"/>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2"/>
            </p:custDataLst>
          </p:nvPr>
        </p:nvSpPr>
        <p:spPr>
          <a:xfrm>
            <a:off x="816428" y="455722"/>
            <a:ext cx="6096000" cy="521970"/>
          </a:xfrm>
          <a:prstGeom prst="rect">
            <a:avLst/>
          </a:prstGeom>
          <a:noFill/>
        </p:spPr>
        <p:txBody>
          <a:bodyPr wrap="square">
            <a:spAutoFit/>
          </a:bodyPr>
          <a:lstStyle/>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一、传染病的类型</a:t>
            </a:r>
            <a:endParaRPr lang="zh-CN" altLang="en-US" sz="2800">
              <a:solidFill>
                <a:schemeClr val="tx1">
                  <a:lumMod val="75000"/>
                  <a:lumOff val="25000"/>
                </a:schemeClr>
              </a:solidFill>
              <a:latin typeface="汉仪综艺体简" panose="02010600000101010101" pitchFamily="2" charset="-122"/>
              <a:ea typeface="汉仪综艺体简" panose="02010600000101010101" pitchFamily="2" charset="-122"/>
            </a:endParaRPr>
          </a:p>
        </p:txBody>
      </p:sp>
      <p:sp>
        <p:nvSpPr>
          <p:cNvPr id="100" name="文本框 99"/>
          <p:cNvSpPr txBox="1"/>
          <p:nvPr>
            <p:custDataLst>
              <p:tags r:id="rId3"/>
            </p:custDataLst>
          </p:nvPr>
        </p:nvSpPr>
        <p:spPr>
          <a:xfrm>
            <a:off x="479425" y="1035050"/>
            <a:ext cx="5080000" cy="460375"/>
          </a:xfrm>
          <a:prstGeom prst="rect">
            <a:avLst/>
          </a:prstGeom>
          <a:noFill/>
          <a:ln w="9525">
            <a:noFill/>
          </a:ln>
        </p:spPr>
        <p:txBody>
          <a:bodyPr>
            <a:spAutoFit/>
          </a:bodyPr>
          <a:p>
            <a:pPr indent="304800"/>
            <a:r>
              <a:rPr lang="zh-CN" sz="2400" b="0">
                <a:latin typeface="微软雅黑" panose="020B0503020204020204" pitchFamily="34" charset="-122"/>
                <a:ea typeface="微软雅黑" panose="020B0503020204020204" pitchFamily="34" charset="-122"/>
              </a:rPr>
              <a:t>（二）几种主要传染病及症状</a:t>
            </a:r>
            <a:endParaRPr lang="zh-CN" altLang="en-US" sz="2400" b="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09905" y="955040"/>
            <a:ext cx="5080000" cy="460375"/>
          </a:xfrm>
          <a:prstGeom prst="rect">
            <a:avLst/>
          </a:prstGeom>
          <a:noFill/>
          <a:ln w="9525">
            <a:noFill/>
          </a:ln>
        </p:spPr>
        <p:txBody>
          <a:bodyPr>
            <a:spAutoFit/>
          </a:bodyPr>
          <a:p>
            <a:pPr indent="304800"/>
            <a:r>
              <a:rPr lang="zh-CN" sz="2400" b="0">
                <a:latin typeface="微软雅黑" panose="020B0503020204020204" pitchFamily="34" charset="-122"/>
                <a:ea typeface="微软雅黑" panose="020B0503020204020204" pitchFamily="34" charset="-122"/>
              </a:rPr>
              <a:t>（三）传染病的传播途径</a:t>
            </a:r>
            <a:endParaRPr lang="zh-CN" altLang="en-US" sz="2400" b="0">
              <a:latin typeface="微软雅黑" panose="020B0503020204020204" pitchFamily="34" charset="-122"/>
              <a:ea typeface="微软雅黑" panose="020B0503020204020204" pitchFamily="34" charset="-122"/>
            </a:endParaRPr>
          </a:p>
        </p:txBody>
      </p:sp>
      <p:cxnSp>
        <p:nvCxnSpPr>
          <p:cNvPr id="2" name="直接连接符 1"/>
          <p:cNvCxnSpPr/>
          <p:nvPr>
            <p:custDataLst>
              <p:tags r:id="rId1"/>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2"/>
            </p:custDataLst>
          </p:nvPr>
        </p:nvSpPr>
        <p:spPr>
          <a:xfrm>
            <a:off x="816428" y="455722"/>
            <a:ext cx="6096000" cy="521970"/>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一、传染病的类型</a:t>
            </a:r>
            <a:endParaRPr lang="zh-CN" altLang="en-US" sz="2800">
              <a:solidFill>
                <a:schemeClr val="tx1">
                  <a:lumMod val="75000"/>
                  <a:lumOff val="25000"/>
                </a:schemeClr>
              </a:solidFill>
              <a:latin typeface="汉仪综艺体简" panose="02010600000101010101" pitchFamily="2" charset="-122"/>
              <a:ea typeface="汉仪综艺体简" panose="02010600000101010101" pitchFamily="2" charset="-122"/>
            </a:endParaRPr>
          </a:p>
        </p:txBody>
      </p:sp>
      <p:pic>
        <p:nvPicPr>
          <p:cNvPr id="14434" name="图片 14434"/>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rcRect/>
          <a:stretch>
            <a:fillRect/>
          </a:stretch>
        </p:blipFill>
        <p:spPr>
          <a:xfrm>
            <a:off x="7236460" y="2279015"/>
            <a:ext cx="4298950" cy="3075305"/>
          </a:xfrm>
          <a:prstGeom prst="rect">
            <a:avLst/>
          </a:prstGeom>
          <a:noFill/>
        </p:spPr>
      </p:pic>
      <p:sp>
        <p:nvSpPr>
          <p:cNvPr id="4" name="文本框 3"/>
          <p:cNvSpPr txBox="1"/>
          <p:nvPr/>
        </p:nvSpPr>
        <p:spPr>
          <a:xfrm>
            <a:off x="1442720" y="2559685"/>
            <a:ext cx="5080000" cy="2306955"/>
          </a:xfrm>
          <a:prstGeom prst="rect">
            <a:avLst/>
          </a:prstGeom>
          <a:noFill/>
          <a:ln w="9525">
            <a:noFill/>
          </a:ln>
        </p:spPr>
        <p:txBody>
          <a:bodyPr>
            <a:spAutoFit/>
          </a:bodyPr>
          <a:p>
            <a:pPr indent="358775" fontAlgn="auto">
              <a:lnSpc>
                <a:spcPct val="200000"/>
              </a:lnSpc>
            </a:pPr>
            <a:r>
              <a:rPr lang="zh-CN" sz="1800" b="0">
                <a:latin typeface="微软雅黑" panose="020B0503020204020204" pitchFamily="34" charset="-122"/>
                <a:ea typeface="微软雅黑" panose="020B0503020204020204" pitchFamily="34" charset="-122"/>
              </a:rPr>
              <a:t>传染病的传播必须具备</a:t>
            </a:r>
            <a:r>
              <a:rPr lang="zh-CN" sz="1800" b="0">
                <a:solidFill>
                  <a:srgbClr val="FF0000"/>
                </a:solidFill>
                <a:latin typeface="微软雅黑" panose="020B0503020204020204" pitchFamily="34" charset="-122"/>
                <a:ea typeface="微软雅黑" panose="020B0503020204020204" pitchFamily="34" charset="-122"/>
              </a:rPr>
              <a:t>传染源、传播途径和易感人群</a:t>
            </a:r>
            <a:r>
              <a:rPr lang="zh-CN" sz="1800" b="0">
                <a:latin typeface="微软雅黑" panose="020B0503020204020204" pitchFamily="34" charset="-122"/>
                <a:ea typeface="微软雅黑" panose="020B0503020204020204" pitchFamily="34" charset="-122"/>
              </a:rPr>
              <a:t>三个基本环节。传染病传播方式主要有以下几种：</a:t>
            </a:r>
            <a:r>
              <a:rPr lang="zh-CN" sz="1800" b="0">
                <a:solidFill>
                  <a:srgbClr val="FF0000"/>
                </a:solidFill>
                <a:latin typeface="微软雅黑" panose="020B0503020204020204" pitchFamily="34" charset="-122"/>
                <a:ea typeface="微软雅黑" panose="020B0503020204020204" pitchFamily="34" charset="-122"/>
              </a:rPr>
              <a:t>空气飞沫传播、粪口传播、接触传播、垂直传播（被母体传播）、血液传播</a:t>
            </a:r>
            <a:r>
              <a:rPr lang="zh-CN" sz="1800" b="0">
                <a:latin typeface="微软雅黑" panose="020B0503020204020204" pitchFamily="34" charset="-122"/>
                <a:ea typeface="微软雅黑" panose="020B0503020204020204" pitchFamily="34" charset="-122"/>
              </a:rPr>
              <a:t>。</a:t>
            </a:r>
            <a:endParaRPr lang="zh-CN" altLang="en-US" sz="1800" b="0">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331470" y="35433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944340" y="1459450"/>
            <a:ext cx="4700529" cy="663125"/>
            <a:chOff x="5944340" y="1459450"/>
            <a:chExt cx="4700529" cy="663125"/>
          </a:xfrm>
        </p:grpSpPr>
        <p:sp>
          <p:nvSpPr>
            <p:cNvPr id="2" name="矩形: 圆角 1"/>
            <p:cNvSpPr/>
            <p:nvPr/>
          </p:nvSpPr>
          <p:spPr>
            <a:xfrm>
              <a:off x="6330044" y="1489577"/>
              <a:ext cx="4314825" cy="573265"/>
            </a:xfrm>
            <a:prstGeom prst="roundRect">
              <a:avLst/>
            </a:prstGeom>
            <a:solidFill>
              <a:srgbClr val="E93E34"/>
            </a:solidFill>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传染病的类型</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椭圆 9"/>
            <p:cNvSpPr/>
            <p:nvPr/>
          </p:nvSpPr>
          <p:spPr>
            <a:xfrm>
              <a:off x="5944340" y="145945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944340" y="2990124"/>
            <a:ext cx="4700529" cy="663125"/>
            <a:chOff x="5944340" y="2408121"/>
            <a:chExt cx="4700529" cy="663125"/>
          </a:xfrm>
        </p:grpSpPr>
        <p:sp>
          <p:nvSpPr>
            <p:cNvPr id="16" name="矩形: 圆角 15"/>
            <p:cNvSpPr/>
            <p:nvPr/>
          </p:nvSpPr>
          <p:spPr>
            <a:xfrm>
              <a:off x="6330044" y="2451602"/>
              <a:ext cx="4314825" cy="573265"/>
            </a:xfrm>
            <a:prstGeom prst="roundRect">
              <a:avLst/>
            </a:prstGeom>
            <a:solidFill>
              <a:schemeClr val="bg1"/>
            </a:solidFill>
          </p:spPr>
          <p:style>
            <a:lnRef idx="2">
              <a:schemeClr val="accent4"/>
            </a:lnRef>
            <a:fillRef idx="1">
              <a:schemeClr val="lt1"/>
            </a:fillRef>
            <a:effectRef idx="0">
              <a:schemeClr val="accent4"/>
            </a:effectRef>
            <a:fontRef idx="minor">
              <a:schemeClr val="dk1"/>
            </a:fontRef>
          </p:style>
          <p:txBody>
            <a:bodyPr rtlCol="0" anchor="ctr"/>
            <a:lstStyle/>
            <a:p>
              <a:pPr marL="215900"/>
              <a:endParaRPr lang="zh-CN" altLang="en-US" sz="2000" b="1"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a:lnSpc>
                <a:spcPct val="120000"/>
              </a:lnSpc>
              <a:defRPr/>
            </a:pPr>
            <a:r>
              <a:rPr lang="zh-CN" altLang="en-US" sz="4800" b="1" kern="0" dirty="0">
                <a:solidFill>
                  <a:schemeClr val="accent2"/>
                </a:solidFill>
                <a:latin typeface="微软雅黑" panose="020B0503020204020204" pitchFamily="34" charset="-122"/>
                <a:ea typeface="微软雅黑" panose="020B0503020204020204" pitchFamily="34" charset="-122"/>
              </a:rPr>
              <a:t>目录</a:t>
            </a:r>
            <a:r>
              <a:rPr lang="en-US" altLang="zh-CN" sz="4000" b="1" kern="0" dirty="0">
                <a:solidFill>
                  <a:schemeClr val="accent2"/>
                </a:solidFill>
                <a:latin typeface="微软雅黑" panose="020B0503020204020204" pitchFamily="34" charset="-122"/>
                <a:ea typeface="微软雅黑" panose="020B0503020204020204" pitchFamily="34" charset="-122"/>
              </a:rPr>
              <a:t> </a:t>
            </a:r>
            <a:r>
              <a:rPr lang="en-US" altLang="zh-CN" sz="2800" kern="0" dirty="0">
                <a:solidFill>
                  <a:schemeClr val="accent2"/>
                </a:solidFill>
                <a:latin typeface="微软雅黑" panose="020B0503020204020204" pitchFamily="34" charset="-122"/>
                <a:ea typeface="微软雅黑" panose="020B0503020204020204" pitchFamily="34" charset="-122"/>
              </a:rPr>
              <a:t>| Contents</a:t>
            </a:r>
            <a:endParaRPr lang="en-US" altLang="ko-KR" sz="2800" kern="0"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944340" y="4520798"/>
            <a:ext cx="4700529" cy="663125"/>
            <a:chOff x="5944340" y="4520798"/>
            <a:chExt cx="4700529" cy="663125"/>
          </a:xfrm>
        </p:grpSpPr>
        <p:sp>
          <p:nvSpPr>
            <p:cNvPr id="17" name="矩形: 圆角 16"/>
            <p:cNvSpPr/>
            <p:nvPr/>
          </p:nvSpPr>
          <p:spPr>
            <a:xfrm>
              <a:off x="6330044" y="4549058"/>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参与公共防控</a:t>
              </a:r>
              <a:endPar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椭圆 32"/>
            <p:cNvSpPr/>
            <p:nvPr/>
          </p:nvSpPr>
          <p:spPr>
            <a:xfrm>
              <a:off x="5944340" y="4520798"/>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grpSp>
      <p:pic>
        <p:nvPicPr>
          <p:cNvPr id="21" name="图片 20" descr="卡通人物&#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13837" r="14748" b="30974"/>
          <a:stretch>
            <a:fillRect/>
          </a:stretch>
        </p:blipFill>
        <p:spPr>
          <a:xfrm>
            <a:off x="1534549" y="1347514"/>
            <a:ext cx="3312369" cy="3201544"/>
          </a:xfrm>
          <a:prstGeom prst="rect">
            <a:avLst/>
          </a:prstGeom>
        </p:spPr>
      </p:pic>
      <p:sp>
        <p:nvSpPr>
          <p:cNvPr id="102" name="文本框 101"/>
          <p:cNvSpPr txBox="1"/>
          <p:nvPr/>
        </p:nvSpPr>
        <p:spPr>
          <a:xfrm>
            <a:off x="6684645" y="3107690"/>
            <a:ext cx="5080000" cy="398780"/>
          </a:xfrm>
          <a:prstGeom prst="rect">
            <a:avLst/>
          </a:prstGeom>
          <a:noFill/>
          <a:ln w="9525">
            <a:noFill/>
          </a:ln>
        </p:spPr>
        <p:txBody>
          <a:bodyPr>
            <a:spAutoFit/>
          </a:bodyPr>
          <a:p>
            <a:pPr indent="0"/>
            <a:r>
              <a:rPr lang="zh-CN" sz="2000" b="1">
                <a:latin typeface="微软雅黑" panose="020B0503020204020204" pitchFamily="34" charset="-122"/>
                <a:ea typeface="微软雅黑" panose="020B0503020204020204" pitchFamily="34" charset="-122"/>
              </a:rPr>
              <a:t>个人防护措施</a:t>
            </a:r>
            <a:endParaRPr lang="zh-CN" sz="2000" b="1">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034143" y="1895754"/>
            <a:ext cx="6096000" cy="3774378"/>
            <a:chOff x="1034143" y="1895754"/>
            <a:chExt cx="6096000" cy="3774378"/>
          </a:xfrm>
        </p:grpSpPr>
        <p:sp>
          <p:nvSpPr>
            <p:cNvPr id="6" name="文本框 5"/>
            <p:cNvSpPr txBox="1"/>
            <p:nvPr/>
          </p:nvSpPr>
          <p:spPr>
            <a:xfrm>
              <a:off x="1034143" y="1895754"/>
              <a:ext cx="6096000" cy="460375"/>
            </a:xfrm>
            <a:prstGeom prst="rect">
              <a:avLst/>
            </a:prstGeom>
            <a:noFill/>
          </p:spPr>
          <p:txBody>
            <a:bodyPr wrap="square">
              <a:spAutoFit/>
            </a:bodyPr>
            <a:lstStyle/>
            <a:p>
              <a:pPr lvl="0">
                <a:buClrTx/>
                <a:buSzTx/>
                <a:buFontTx/>
              </a:pPr>
              <a:r>
                <a:rPr lang="en-US" altLang="zh-CN"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rPr>
                <a:t>(一)做好学校卫生</a:t>
              </a:r>
              <a:endParaRPr lang="en-US" altLang="zh-CN"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0" name="文本框 9"/>
            <p:cNvSpPr txBox="1"/>
            <p:nvPr/>
          </p:nvSpPr>
          <p:spPr>
            <a:xfrm>
              <a:off x="1034143" y="2337360"/>
              <a:ext cx="5148943" cy="3332772"/>
            </a:xfrm>
            <a:prstGeom prst="rect">
              <a:avLst/>
            </a:prstGeom>
            <a:noFill/>
          </p:spPr>
          <p:txBody>
            <a:bodyPr wrap="square">
              <a:spAutoFit/>
            </a:bodyPr>
            <a:lstStyle/>
            <a:p>
              <a:pPr marL="342900" indent="-342900">
                <a:lnSpc>
                  <a:spcPct val="200000"/>
                </a:lnSpc>
                <a:buFont typeface="+mj-lt"/>
                <a:buAutoNum type="arabicPeriod"/>
              </a:pPr>
              <a:r>
                <a:rPr lang="zh-CN" altLang="en-US" sz="180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mn-ea"/>
                </a:rPr>
                <a:t>要搞好室内外卫生，室内经常通风换气，保持空气清新；</a:t>
              </a:r>
              <a:endParaRPr lang="zh-CN" altLang="en-US" sz="180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mn-ea"/>
              </a:endParaRPr>
            </a:p>
            <a:p>
              <a:pPr marL="342900" indent="-342900">
                <a:lnSpc>
                  <a:spcPct val="200000"/>
                </a:lnSpc>
                <a:buFont typeface="+mj-lt"/>
                <a:buAutoNum type="arabicPeriod"/>
              </a:pPr>
              <a:r>
                <a:rPr lang="zh-CN" altLang="en-US" sz="180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mn-ea"/>
                </a:rPr>
                <a:t>经常晒洗衣物及被褥。</a:t>
              </a:r>
              <a:endParaRPr lang="zh-CN" altLang="en-US" sz="180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mn-ea"/>
              </a:endParaRPr>
            </a:p>
            <a:p>
              <a:pPr marL="342900" indent="-342900">
                <a:lnSpc>
                  <a:spcPct val="200000"/>
                </a:lnSpc>
                <a:buFont typeface="+mj-lt"/>
                <a:buAutoNum type="arabicPeriod"/>
              </a:pPr>
              <a:r>
                <a:rPr lang="zh-CN" altLang="en-US" sz="180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mn-ea"/>
                </a:rPr>
                <a:t>搞好粪便管理，清除垃圾，疏通污水沟，消灭蚊蝇滋生地，采取各种措施消灭苍蝇、蚊子、老鼠、蟑螂等四害。</a:t>
              </a:r>
              <a:endParaRPr lang="zh-CN" altLang="en-US" sz="180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mn-ea"/>
              </a:endParaRPr>
            </a:p>
          </p:txBody>
        </p:sp>
      </p:grpSp>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557712" y="1831056"/>
            <a:ext cx="4513059" cy="4513059"/>
          </a:xfrm>
          <a:prstGeom prst="rect">
            <a:avLst/>
          </a:prstGeom>
        </p:spPr>
      </p:pic>
      <p:cxnSp>
        <p:nvCxnSpPr>
          <p:cNvPr id="2" name="直接连接符 1"/>
          <p:cNvCxnSpPr/>
          <p:nvPr>
            <p:custDataLst>
              <p:tags r:id="rId2"/>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3"/>
            </p:custDataLst>
          </p:nvPr>
        </p:nvSpPr>
        <p:spPr>
          <a:xfrm>
            <a:off x="816428" y="598597"/>
            <a:ext cx="6096000" cy="521970"/>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二、个人防护</a:t>
            </a:r>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措施</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42" presetClass="entr" presetSubtype="0" fill="hold" nodeType="after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166848" y="1806437"/>
            <a:ext cx="6096000" cy="3827736"/>
            <a:chOff x="5166848" y="3335341"/>
            <a:chExt cx="6096000" cy="3827736"/>
          </a:xfrm>
        </p:grpSpPr>
        <p:sp>
          <p:nvSpPr>
            <p:cNvPr id="6" name="文本框 5"/>
            <p:cNvSpPr txBox="1"/>
            <p:nvPr/>
          </p:nvSpPr>
          <p:spPr>
            <a:xfrm>
              <a:off x="5166848" y="3335341"/>
              <a:ext cx="3831771" cy="461665"/>
            </a:xfrm>
            <a:prstGeom prst="rect">
              <a:avLst/>
            </a:prstGeom>
            <a:noFill/>
          </p:spPr>
          <p:txBody>
            <a:bodyPr wrap="square">
              <a:spAutoFit/>
            </a:bodyPr>
            <a:lstStyle/>
            <a:p>
              <a:pPr lvl="0">
                <a:buClrTx/>
                <a:buSzTx/>
                <a:buFontTx/>
              </a:pPr>
              <a:r>
                <a:rPr lang="en-US" altLang="zh-CN"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rPr>
                <a:t>(二)搞好饮食卫生</a:t>
              </a:r>
              <a:endParaRPr lang="en-US" altLang="zh-CN"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0" name="文本框 9"/>
            <p:cNvSpPr txBox="1"/>
            <p:nvPr/>
          </p:nvSpPr>
          <p:spPr>
            <a:xfrm>
              <a:off x="5166848" y="3795680"/>
              <a:ext cx="6096000" cy="3367397"/>
            </a:xfrm>
            <a:prstGeom prst="rect">
              <a:avLst/>
            </a:prstGeom>
            <a:noFill/>
          </p:spPr>
          <p:txBody>
            <a:bodyPr wrap="square">
              <a:spAutoFit/>
            </a:bodyPr>
            <a:lstStyle/>
            <a:p>
              <a:pPr marL="342900" indent="-342900">
                <a:lnSpc>
                  <a:spcPct val="150000"/>
                </a:lnSpc>
                <a:buFont typeface="+mj-lt"/>
                <a:buAutoNum type="arabicPeriod"/>
              </a:pPr>
              <a:r>
                <a:rPr lang="zh-CN" altLang="en-US" sz="1800" spc="300">
                  <a:solidFill>
                    <a:srgbClr val="404040"/>
                  </a:solidFill>
                  <a:latin typeface="微软雅黑" panose="020B0503020204020204" pitchFamily="34" charset="-122"/>
                  <a:ea typeface="微软雅黑" panose="020B0503020204020204" pitchFamily="34" charset="-122"/>
                  <a:cs typeface="+mn-ea"/>
                  <a:sym typeface="+mn-lt"/>
                </a:rPr>
                <a:t>不暴饮暴食；</a:t>
              </a:r>
              <a:endParaRPr lang="zh-CN" altLang="en-US" sz="1800" spc="300">
                <a:solidFill>
                  <a:srgbClr val="404040"/>
                </a:solidFill>
                <a:latin typeface="微软雅黑" panose="020B0503020204020204" pitchFamily="34" charset="-122"/>
                <a:ea typeface="微软雅黑" panose="020B0503020204020204" pitchFamily="34" charset="-122"/>
                <a:cs typeface="+mn-ea"/>
                <a:sym typeface="+mn-lt"/>
              </a:endParaRPr>
            </a:p>
            <a:p>
              <a:pPr marL="342900" indent="-342900">
                <a:lnSpc>
                  <a:spcPct val="150000"/>
                </a:lnSpc>
                <a:buFont typeface="+mj-lt"/>
                <a:buAutoNum type="arabicPeriod"/>
              </a:pPr>
              <a:r>
                <a:rPr lang="zh-CN" altLang="en-US" sz="1800" spc="300">
                  <a:solidFill>
                    <a:srgbClr val="404040"/>
                  </a:solidFill>
                  <a:latin typeface="微软雅黑" panose="020B0503020204020204" pitchFamily="34" charset="-122"/>
                  <a:ea typeface="微软雅黑" panose="020B0503020204020204" pitchFamily="34" charset="-122"/>
                  <a:cs typeface="+mn-ea"/>
                  <a:sym typeface="+mn-lt"/>
                </a:rPr>
                <a:t>不吃腐败变质食物，不吃生冷不洁食物，不吃苍蝇、蟑螂叮爬过食物；</a:t>
              </a:r>
              <a:endParaRPr lang="zh-CN" altLang="en-US" sz="1800" spc="300">
                <a:solidFill>
                  <a:srgbClr val="404040"/>
                </a:solidFill>
                <a:latin typeface="微软雅黑" panose="020B0503020204020204" pitchFamily="34" charset="-122"/>
                <a:ea typeface="微软雅黑" panose="020B0503020204020204" pitchFamily="34" charset="-122"/>
                <a:cs typeface="+mn-ea"/>
                <a:sym typeface="+mn-lt"/>
              </a:endParaRPr>
            </a:p>
            <a:p>
              <a:pPr marL="342900" indent="-342900">
                <a:lnSpc>
                  <a:spcPct val="150000"/>
                </a:lnSpc>
                <a:buFont typeface="+mj-lt"/>
                <a:buAutoNum type="arabicPeriod"/>
              </a:pPr>
              <a:r>
                <a:rPr lang="zh-CN" altLang="en-US" sz="1800" spc="300">
                  <a:solidFill>
                    <a:srgbClr val="404040"/>
                  </a:solidFill>
                  <a:latin typeface="微软雅黑" panose="020B0503020204020204" pitchFamily="34" charset="-122"/>
                  <a:ea typeface="微软雅黑" panose="020B0503020204020204" pitchFamily="34" charset="-122"/>
                  <a:cs typeface="+mn-ea"/>
                  <a:sym typeface="+mn-lt"/>
                </a:rPr>
                <a:t>不吃生的或未煮熟的河鲜或海鲜；隔夜的饭菜和买回来的熟食要重新煮沸蒸透；生食瓜果蔬菜要洗涤消毒；</a:t>
              </a:r>
              <a:endParaRPr lang="zh-CN" altLang="en-US" sz="1800" spc="300">
                <a:solidFill>
                  <a:srgbClr val="404040"/>
                </a:solidFill>
                <a:latin typeface="微软雅黑" panose="020B0503020204020204" pitchFamily="34" charset="-122"/>
                <a:ea typeface="微软雅黑" panose="020B0503020204020204" pitchFamily="34" charset="-122"/>
                <a:cs typeface="+mn-ea"/>
                <a:sym typeface="+mn-lt"/>
              </a:endParaRPr>
            </a:p>
            <a:p>
              <a:pPr marL="342900" indent="-342900">
                <a:lnSpc>
                  <a:spcPct val="150000"/>
                </a:lnSpc>
                <a:buFont typeface="+mj-lt"/>
                <a:buAutoNum type="arabicPeriod"/>
              </a:pPr>
              <a:r>
                <a:rPr lang="zh-CN" altLang="en-US" sz="1800" spc="300">
                  <a:solidFill>
                    <a:srgbClr val="404040"/>
                  </a:solidFill>
                  <a:latin typeface="微软雅黑" panose="020B0503020204020204" pitchFamily="34" charset="-122"/>
                  <a:ea typeface="微软雅黑" panose="020B0503020204020204" pitchFamily="34" charset="-122"/>
                  <a:cs typeface="+mn-ea"/>
                  <a:sym typeface="+mn-lt"/>
                </a:rPr>
                <a:t>生吃瓜果要削皮，喝开水不喝生水，碗、筷等餐具要严格消毒，生熟刀板要分开</a:t>
              </a:r>
              <a:endParaRPr lang="zh-CN" altLang="en-US" sz="1800" spc="300">
                <a:solidFill>
                  <a:srgbClr val="404040"/>
                </a:solidFill>
                <a:latin typeface="微软雅黑" panose="020B0503020204020204" pitchFamily="34" charset="-122"/>
                <a:ea typeface="微软雅黑" panose="020B0503020204020204" pitchFamily="34" charset="-122"/>
                <a:cs typeface="+mn-ea"/>
                <a:sym typeface="+mn-lt"/>
              </a:endParaRPr>
            </a:p>
          </p:txBody>
        </p:sp>
      </p:grpSp>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57943" y="1895754"/>
            <a:ext cx="4267207" cy="4267207"/>
          </a:xfrm>
          <a:prstGeom prst="rect">
            <a:avLst/>
          </a:prstGeom>
        </p:spPr>
      </p:pic>
      <p:sp>
        <p:nvSpPr>
          <p:cNvPr id="3" name="文本框 2"/>
          <p:cNvSpPr txBox="1"/>
          <p:nvPr>
            <p:custDataLst>
              <p:tags r:id="rId2"/>
            </p:custDataLst>
          </p:nvPr>
        </p:nvSpPr>
        <p:spPr>
          <a:xfrm>
            <a:off x="816428" y="598597"/>
            <a:ext cx="6096000" cy="521970"/>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二、个人防护</a:t>
            </a:r>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措施</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cxnSp>
        <p:nvCxnSpPr>
          <p:cNvPr id="2" name="直接连接符 1"/>
          <p:cNvCxnSpPr/>
          <p:nvPr>
            <p:custDataLst>
              <p:tags r:id="rId3"/>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100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455419" y="1778635"/>
            <a:ext cx="5578476" cy="4033532"/>
            <a:chOff x="1548129" y="1799590"/>
            <a:chExt cx="5578476" cy="4033532"/>
          </a:xfrm>
        </p:grpSpPr>
        <p:sp>
          <p:nvSpPr>
            <p:cNvPr id="2" name="文本框 1"/>
            <p:cNvSpPr txBox="1"/>
            <p:nvPr/>
          </p:nvSpPr>
          <p:spPr>
            <a:xfrm>
              <a:off x="1591310" y="2358390"/>
              <a:ext cx="5534660" cy="874791"/>
            </a:xfrm>
            <a:prstGeom prst="rect">
              <a:avLst/>
            </a:prstGeom>
            <a:noFill/>
          </p:spPr>
          <p:txBody>
            <a:bodyPr wrap="square">
              <a:spAutoFit/>
            </a:bodyPr>
            <a:lstStyle/>
            <a:p>
              <a:pPr marL="285750" lvl="0" indent="-285750" algn="l">
                <a:lnSpc>
                  <a:spcPct val="150000"/>
                </a:lnSpc>
                <a:buClr>
                  <a:srgbClr val="D97320"/>
                </a:buClr>
                <a:buSzTx/>
                <a:buFont typeface="Wingdings" panose="05000000000000000000"/>
                <a:buChar char="l"/>
              </a:pPr>
              <a:r>
                <a:rPr lang="zh-CN" altLang="en-US"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mn-ea"/>
                </a:rPr>
                <a:t>讲究个人卫生，要养成饭前便后洗手、外出归家和拿钱钞后洗手的良好习惯</a:t>
              </a:r>
              <a:endParaRPr lang="zh-CN" altLang="en-US"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1591310" y="3215640"/>
              <a:ext cx="3243196" cy="369332"/>
            </a:xfrm>
            <a:prstGeom prst="rect">
              <a:avLst/>
            </a:prstGeom>
            <a:noFill/>
          </p:spPr>
          <p:txBody>
            <a:bodyPr wrap="none">
              <a:spAutoFit/>
            </a:bodyPr>
            <a:lstStyle/>
            <a:p>
              <a:pPr marL="285750" indent="-285750">
                <a:buClr>
                  <a:srgbClr val="D97320"/>
                </a:buClr>
                <a:buFont typeface="Wingdings" panose="05000000000000000000"/>
                <a:buChar char="l"/>
              </a:pPr>
              <a:r>
                <a:rPr kumimoji="0" lang="zh-CN" altLang="en-US" b="0"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不随地吐痰，不随地大小便</a:t>
              </a:r>
              <a:endParaRPr kumimoji="0" lang="zh-CN" altLang="en-US" b="0"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9" name="文本框 8"/>
            <p:cNvSpPr txBox="1"/>
            <p:nvPr/>
          </p:nvSpPr>
          <p:spPr>
            <a:xfrm>
              <a:off x="1591310" y="3796665"/>
              <a:ext cx="3935693" cy="369332"/>
            </a:xfrm>
            <a:prstGeom prst="rect">
              <a:avLst/>
            </a:prstGeom>
            <a:noFill/>
          </p:spPr>
          <p:txBody>
            <a:bodyPr wrap="none">
              <a:spAutoFit/>
            </a:bodyPr>
            <a:lstStyle/>
            <a:p>
              <a:pPr marL="285750" indent="-285750">
                <a:buClr>
                  <a:srgbClr val="D97320"/>
                </a:buClr>
                <a:buFont typeface="Wingdings" panose="05000000000000000000"/>
                <a:buChar char="l"/>
              </a:pPr>
              <a:r>
                <a:rPr kumimoji="0" lang="zh-CN" altLang="en-US" b="0"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不到被污染的河、塘中取水、洗澡</a:t>
              </a:r>
              <a:endParaRPr kumimoji="0" lang="zh-CN" altLang="en-US" b="0"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p:cNvSpPr txBox="1"/>
            <p:nvPr/>
          </p:nvSpPr>
          <p:spPr>
            <a:xfrm>
              <a:off x="1591310" y="4377690"/>
              <a:ext cx="3935693" cy="369332"/>
            </a:xfrm>
            <a:prstGeom prst="rect">
              <a:avLst/>
            </a:prstGeom>
            <a:noFill/>
          </p:spPr>
          <p:txBody>
            <a:bodyPr wrap="none">
              <a:spAutoFit/>
            </a:bodyPr>
            <a:lstStyle/>
            <a:p>
              <a:pPr marL="285750" indent="-285750">
                <a:buClr>
                  <a:srgbClr val="D97320"/>
                </a:buClr>
                <a:buFont typeface="Wingdings" panose="05000000000000000000"/>
                <a:buChar char="l"/>
              </a:pPr>
              <a:r>
                <a:rPr kumimoji="0" lang="zh-CN" altLang="en-US" b="0"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日用品常进行日照消毒和适当处理</a:t>
              </a:r>
              <a:endParaRPr kumimoji="0" lang="zh-CN" altLang="en-US" b="0"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p:cNvSpPr txBox="1"/>
            <p:nvPr/>
          </p:nvSpPr>
          <p:spPr>
            <a:xfrm>
              <a:off x="1591310" y="4958715"/>
              <a:ext cx="5535295" cy="874407"/>
            </a:xfrm>
            <a:prstGeom prst="rect">
              <a:avLst/>
            </a:prstGeom>
            <a:noFill/>
          </p:spPr>
          <p:txBody>
            <a:bodyPr wrap="square">
              <a:spAutoFit/>
            </a:bodyPr>
            <a:lstStyle/>
            <a:p>
              <a:pPr marL="285750" indent="-285750" fontAlgn="auto">
                <a:lnSpc>
                  <a:spcPct val="150000"/>
                </a:lnSpc>
                <a:buClr>
                  <a:srgbClr val="D97320"/>
                </a:buClr>
                <a:buFont typeface="Wingdings" panose="05000000000000000000"/>
                <a:buChar char="l"/>
              </a:pPr>
              <a:r>
                <a:rPr kumimoji="0" lang="zh-CN" altLang="en-US" b="0"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加强个人卫生和个人防护</a:t>
              </a:r>
              <a:r>
                <a:rPr kumimoji="0" lang="en-US" altLang="zh-CN" b="0"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a:t>
              </a:r>
              <a:r>
                <a:rPr kumimoji="0" lang="zh-CN" altLang="en-US" b="0"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勤洗手、勤洗澡、常刷牙，纠正不良习惯。</a:t>
              </a:r>
              <a:endParaRPr kumimoji="0" lang="zh-CN" altLang="en-US" b="0" i="0" u="none" strike="noStrike" kern="120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548129" y="1799590"/>
              <a:ext cx="4351927" cy="460375"/>
            </a:xfrm>
            <a:prstGeom prst="rect">
              <a:avLst/>
            </a:prstGeom>
            <a:noFill/>
          </p:spPr>
          <p:txBody>
            <a:bodyPr wrap="square" rtlCol="0" anchor="t">
              <a:spAutoFit/>
            </a:bodyPr>
            <a:lstStyle/>
            <a:p>
              <a:pPr lvl="0">
                <a:buClrTx/>
                <a:buSzTx/>
                <a:buFontTx/>
              </a:pPr>
              <a:r>
                <a:rPr lang="en-US" altLang="zh-CN"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rPr>
                <a:t>(三)养成个人良好的卫生习惯：</a:t>
              </a:r>
              <a:endParaRPr lang="en-US" altLang="zh-CN"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endParaRPr>
            </a:p>
          </p:txBody>
        </p:sp>
      </p:grpSp>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664999" y="1686639"/>
            <a:ext cx="4958715" cy="4958715"/>
          </a:xfrm>
          <a:prstGeom prst="rect">
            <a:avLst/>
          </a:prstGeom>
        </p:spPr>
      </p:pic>
      <p:cxnSp>
        <p:nvCxnSpPr>
          <p:cNvPr id="3" name="直接连接符 2"/>
          <p:cNvCxnSpPr/>
          <p:nvPr>
            <p:custDataLst>
              <p:tags r:id="rId2"/>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3"/>
            </p:custDataLst>
          </p:nvPr>
        </p:nvSpPr>
        <p:spPr>
          <a:xfrm>
            <a:off x="816428" y="598597"/>
            <a:ext cx="6096000" cy="521970"/>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二、个人防护</a:t>
            </a:r>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措施</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extBox 1"/>
          <p:cNvSpPr txBox="1"/>
          <p:nvPr/>
        </p:nvSpPr>
        <p:spPr>
          <a:xfrm>
            <a:off x="666750" y="86360"/>
            <a:ext cx="10889615" cy="6554470"/>
          </a:xfrm>
          <a:prstGeom prst="rect">
            <a:avLst/>
          </a:prstGeom>
          <a:noFill/>
        </p:spPr>
        <p:txBody>
          <a:bodyPr wrap="square" rtlCol="0">
            <a:spAutoFit/>
          </a:bodyPr>
          <a:lstStyle/>
          <a:p>
            <a:pPr indent="0" fontAlgn="auto">
              <a:lnSpc>
                <a:spcPct val="200000"/>
              </a:lnSpc>
              <a:spcBef>
                <a:spcPct val="0"/>
              </a:spcBef>
            </a:pPr>
            <a:r>
              <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sym typeface="+mn-ea"/>
              </a:rPr>
              <a:t>案例：</a:t>
            </a:r>
            <a:endPar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algn="l" fontAlgn="auto">
              <a:lnSpc>
                <a:spcPct val="150000"/>
              </a:lnSpc>
              <a:spcBef>
                <a:spcPct val="0"/>
              </a:spcBef>
            </a:pPr>
            <a:r>
              <a:rPr lang="en-US" altLang="zh-CN" sz="2400" dirty="0">
                <a:sym typeface="+mn-ea"/>
              </a:rPr>
              <a:t>   </a:t>
            </a:r>
            <a:r>
              <a:rPr sz="2400" dirty="0">
                <a:sym typeface="+mn-ea"/>
              </a:rPr>
              <a:t>中国网7月11日讯 湖北省武汉市武昌区卫生健康局2022年7月11日发布通告，通告称，7月9日晚，武昌区疾控中心接医院报告，武汉大学出现一例感染性腹泻病例，以呕吐腹泻为主，伴低热，血清学凝集试验为O139阳性。经省市区三级疾控中心复核，该病例的血清学凝集试验为O139阳性，诊断为霍乱，毒力基因阴性。患者经有效诊治，病情已得到控制，症状已消失。武昌区卫生健康局已组织专业机构对相关人员进行采样检测和跟踪管理，对相关场所进行临时封控管理和消毒处置，目前未发现新增病例。</a:t>
            </a:r>
            <a:endParaRPr sz="2400" dirty="0">
              <a:sym typeface="+mn-ea"/>
            </a:endParaRPr>
          </a:p>
          <a:p>
            <a:pPr indent="0" algn="l" fontAlgn="auto">
              <a:lnSpc>
                <a:spcPct val="150000"/>
              </a:lnSpc>
              <a:spcBef>
                <a:spcPct val="0"/>
              </a:spcBef>
            </a:pPr>
            <a:r>
              <a:rPr sz="2400" dirty="0">
                <a:sym typeface="+mn-ea"/>
              </a:rPr>
              <a:t>　霍乱是一种肠道传染病，可有效预防和治疗。武昌区卫生健康局已指导武汉大学做好广大师生夏季肠道传染病防控的健康宣传教育工作，并提请学校加强校园环境管理。请广大市民注意个人卫生，做好自我健康监测，不信谣，不传谣。</a:t>
            </a:r>
            <a:r>
              <a:rPr lang="zh-CN" sz="2400" dirty="0">
                <a:sym typeface="+mn-ea"/>
              </a:rPr>
              <a:t>　</a:t>
            </a:r>
            <a:endParaRPr lang="zh-CN" sz="2400" dirty="0">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518942" y="2114159"/>
            <a:ext cx="6096000" cy="3277085"/>
            <a:chOff x="3047999" y="3090026"/>
            <a:chExt cx="6096000" cy="3277085"/>
          </a:xfrm>
        </p:grpSpPr>
        <p:sp>
          <p:nvSpPr>
            <p:cNvPr id="6" name="文本框 5"/>
            <p:cNvSpPr txBox="1"/>
            <p:nvPr/>
          </p:nvSpPr>
          <p:spPr>
            <a:xfrm>
              <a:off x="3047999" y="3090026"/>
              <a:ext cx="6096000" cy="461665"/>
            </a:xfrm>
            <a:prstGeom prst="rect">
              <a:avLst/>
            </a:prstGeom>
            <a:noFill/>
          </p:spPr>
          <p:txBody>
            <a:bodyPr wrap="square">
              <a:spAutoFit/>
            </a:bodyPr>
            <a:lstStyle/>
            <a:p>
              <a:pPr lvl="0" indent="0" algn="l">
                <a:buClrTx/>
                <a:buSzTx/>
                <a:buNone/>
              </a:pPr>
              <a:r>
                <a:rPr lang="en-US" altLang="zh-CN"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rPr>
                <a:t>(四)及时发现和控制传染源</a:t>
              </a:r>
              <a:endParaRPr lang="en-US" altLang="zh-CN"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0" name="文本框 9"/>
            <p:cNvSpPr txBox="1"/>
            <p:nvPr/>
          </p:nvSpPr>
          <p:spPr>
            <a:xfrm>
              <a:off x="3047999" y="3782661"/>
              <a:ext cx="5671458" cy="2584450"/>
            </a:xfrm>
            <a:prstGeom prst="rect">
              <a:avLst/>
            </a:prstGeom>
            <a:noFill/>
          </p:spPr>
          <p:txBody>
            <a:bodyPr wrap="square">
              <a:spAutoFit/>
            </a:bodyPr>
            <a:lstStyle/>
            <a:p>
              <a:pPr marL="342900" indent="-342900">
                <a:lnSpc>
                  <a:spcPct val="150000"/>
                </a:lnSpc>
                <a:buFont typeface="+mj-lt"/>
                <a:buAutoNum type="arabicPeriod"/>
              </a:pPr>
              <a:r>
                <a:rPr lang="zh-CN" altLang="en-US" sz="1800" spc="3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发现病人或可疑病人，要</a:t>
              </a:r>
              <a:r>
                <a:rPr lang="zh-CN" altLang="en-US" sz="1800" spc="300">
                  <a:solidFill>
                    <a:srgbClr val="FF0000"/>
                  </a:solidFill>
                  <a:latin typeface="微软雅黑" panose="020B0503020204020204" pitchFamily="34" charset="-122"/>
                  <a:ea typeface="微软雅黑" panose="020B0503020204020204" pitchFamily="34" charset="-122"/>
                  <a:cs typeface="+mn-ea"/>
                  <a:sym typeface="+mn-lt"/>
                </a:rPr>
                <a:t>早报告、早隔离、早治疗</a:t>
              </a:r>
              <a:r>
                <a:rPr lang="zh-CN" altLang="en-US" sz="1800" spc="3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，防止病毒传播。</a:t>
              </a:r>
              <a:endParaRPr lang="zh-CN" altLang="en-US" sz="1800" spc="3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a:p>
              <a:pPr marL="342900" indent="-342900">
                <a:lnSpc>
                  <a:spcPct val="150000"/>
                </a:lnSpc>
                <a:buFont typeface="+mj-lt"/>
                <a:buAutoNum type="arabicPeriod"/>
              </a:pPr>
              <a:r>
                <a:rPr lang="zh-CN" altLang="en-US" sz="1800" spc="3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病人的食具、用具要严格消毒，粪便和排泄物更要用漂白粉等消毒处理。</a:t>
              </a:r>
              <a:endParaRPr lang="zh-CN" altLang="en-US" sz="1800" spc="3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a:p>
              <a:pPr marL="342900" indent="-342900">
                <a:lnSpc>
                  <a:spcPct val="150000"/>
                </a:lnSpc>
                <a:buFont typeface="+mj-lt"/>
                <a:buAutoNum type="arabicPeriod"/>
              </a:pPr>
              <a:r>
                <a:rPr lang="zh-CN" altLang="en-US" sz="1800" spc="3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对病人要严格进行隔离治疗，待无传染性后才能回家。</a:t>
              </a:r>
              <a:endParaRPr lang="zh-CN" altLang="en-US" sz="1800" spc="3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1371" y="1651412"/>
            <a:ext cx="4637201" cy="4637201"/>
          </a:xfrm>
          <a:prstGeom prst="rect">
            <a:avLst/>
          </a:prstGeom>
        </p:spPr>
      </p:pic>
      <p:cxnSp>
        <p:nvCxnSpPr>
          <p:cNvPr id="2" name="直接连接符 1"/>
          <p:cNvCxnSpPr/>
          <p:nvPr>
            <p:custDataLst>
              <p:tags r:id="rId2"/>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3"/>
            </p:custDataLst>
          </p:nvPr>
        </p:nvSpPr>
        <p:spPr>
          <a:xfrm>
            <a:off x="816428" y="598597"/>
            <a:ext cx="6096000" cy="521970"/>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二、个人防护</a:t>
            </a:r>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措施</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100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153885" y="1820263"/>
            <a:ext cx="6096000" cy="3971135"/>
            <a:chOff x="1447800" y="1895754"/>
            <a:chExt cx="6096000" cy="3971135"/>
          </a:xfrm>
        </p:grpSpPr>
        <p:sp>
          <p:nvSpPr>
            <p:cNvPr id="6" name="文本框 5"/>
            <p:cNvSpPr txBox="1"/>
            <p:nvPr/>
          </p:nvSpPr>
          <p:spPr>
            <a:xfrm>
              <a:off x="1447800" y="1895754"/>
              <a:ext cx="6096000" cy="460375"/>
            </a:xfrm>
            <a:prstGeom prst="rect">
              <a:avLst/>
            </a:prstGeom>
            <a:noFill/>
          </p:spPr>
          <p:txBody>
            <a:bodyPr wrap="square">
              <a:spAutoFit/>
            </a:bodyPr>
            <a:lstStyle/>
            <a:p>
              <a:pPr lvl="0">
                <a:buClrTx/>
                <a:buSzTx/>
                <a:buFontTx/>
              </a:pPr>
              <a:r>
                <a:rPr lang="en-US" altLang="zh-CN"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rPr>
                <a:t>(五)</a:t>
              </a:r>
              <a:r>
                <a:rPr lang="zh-CN" altLang="en-US"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rPr>
                <a:t>讲究</a:t>
              </a:r>
              <a:r>
                <a:rPr lang="en-US" altLang="zh-CN"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rPr>
                <a:t>个人</a:t>
              </a:r>
              <a:r>
                <a:rPr lang="zh-CN" altLang="en-US"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rPr>
                <a:t>生活</a:t>
              </a:r>
              <a:r>
                <a:rPr lang="zh-CN" altLang="en-US"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rPr>
                <a:t>方式</a:t>
              </a:r>
              <a:endParaRPr lang="zh-CN" altLang="en-US"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0" name="文本框 9"/>
            <p:cNvSpPr txBox="1"/>
            <p:nvPr/>
          </p:nvSpPr>
          <p:spPr>
            <a:xfrm>
              <a:off x="1447800" y="2499492"/>
              <a:ext cx="6096000" cy="3367397"/>
            </a:xfrm>
            <a:prstGeom prst="rect">
              <a:avLst/>
            </a:prstGeom>
            <a:noFill/>
          </p:spPr>
          <p:txBody>
            <a:bodyPr wrap="square">
              <a:spAutoFit/>
            </a:bodyPr>
            <a:lstStyle/>
            <a:p>
              <a:pPr marL="342900" indent="-342900">
                <a:lnSpc>
                  <a:spcPct val="150000"/>
                </a:lnSpc>
                <a:buFont typeface="+mj-lt"/>
                <a:buAutoNum type="arabicPeriod"/>
              </a:pP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sym typeface="+mn-ea"/>
                </a:rPr>
                <a:t>疾病流行季节，尽量减少到人多的公共场所去，尽可能避免与确诊的呼吸道患者接触。</a:t>
              </a:r>
              <a:endPar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sym typeface="+mn-ea"/>
              </a:endParaRPr>
            </a:p>
            <a:p>
              <a:pPr marL="342900" indent="-342900" fontAlgn="auto">
                <a:lnSpc>
                  <a:spcPct val="150000"/>
                </a:lnSpc>
                <a:buFont typeface="+mj-lt"/>
                <a:buAutoNum type="arabicPeriod"/>
              </a:pP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sym typeface="+mn-ea"/>
                </a:rPr>
                <a:t>加强体育锻炼，可增强血液循环，提高免疫力。平时增加户外活动，多晒太阳，以增强体质，提供机体抗病能力。</a:t>
              </a:r>
              <a:endPar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sym typeface="+mn-ea"/>
              </a:endParaRPr>
            </a:p>
            <a:p>
              <a:pPr marL="342900" indent="-342900" fontAlgn="auto">
                <a:lnSpc>
                  <a:spcPct val="150000"/>
                </a:lnSpc>
                <a:buFont typeface="+mj-lt"/>
                <a:buAutoNum type="arabicPeriod"/>
              </a:pP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sym typeface="+mn-ea"/>
                </a:rPr>
                <a:t>随时关注天气预报，注意气候变化，随时增减衣服，避免淋雨、受凉。</a:t>
              </a:r>
              <a:endPar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sym typeface="+mn-ea"/>
              </a:endParaRPr>
            </a:p>
            <a:p>
              <a:pPr marL="342900" indent="-342900" fontAlgn="auto">
                <a:lnSpc>
                  <a:spcPct val="150000"/>
                </a:lnSpc>
                <a:buFont typeface="+mj-lt"/>
                <a:buAutoNum type="arabicPeriod"/>
              </a:pPr>
              <a:r>
                <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sym typeface="+mn-ea"/>
                </a:rPr>
                <a:t>注意生活规律，保证充足睡眠，补充营养。</a:t>
              </a:r>
              <a:endParaRPr lang="zh-CN" altLang="en-US" sz="1800">
                <a:solidFill>
                  <a:schemeClr val="tx1">
                    <a:lumMod val="75000"/>
                    <a:lumOff val="25000"/>
                  </a:schemeClr>
                </a:solidFill>
                <a:effectLst/>
                <a:latin typeface="微软雅黑" panose="020B0503020204020204" pitchFamily="34" charset="-122"/>
                <a:ea typeface="微软雅黑" panose="020B0503020204020204" pitchFamily="34" charset="-122"/>
                <a:sym typeface="+mn-ea"/>
              </a:endParaRPr>
            </a:p>
          </p:txBody>
        </p:sp>
      </p:grpSp>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249885" y="2191995"/>
            <a:ext cx="3900038" cy="3900038"/>
          </a:xfrm>
          <a:prstGeom prst="rect">
            <a:avLst/>
          </a:prstGeom>
        </p:spPr>
      </p:pic>
      <p:cxnSp>
        <p:nvCxnSpPr>
          <p:cNvPr id="2" name="直接连接符 1"/>
          <p:cNvCxnSpPr/>
          <p:nvPr>
            <p:custDataLst>
              <p:tags r:id="rId2"/>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3"/>
            </p:custDataLst>
          </p:nvPr>
        </p:nvSpPr>
        <p:spPr>
          <a:xfrm>
            <a:off x="816428" y="598597"/>
            <a:ext cx="6096000" cy="521970"/>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二、个人防护</a:t>
            </a:r>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措施</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800860" y="1765539"/>
            <a:ext cx="9095740" cy="4454406"/>
            <a:chOff x="1800860" y="1765539"/>
            <a:chExt cx="9095740" cy="4454406"/>
          </a:xfrm>
        </p:grpSpPr>
        <p:grpSp>
          <p:nvGrpSpPr>
            <p:cNvPr id="9" name="组合 8"/>
            <p:cNvGrpSpPr/>
            <p:nvPr/>
          </p:nvGrpSpPr>
          <p:grpSpPr>
            <a:xfrm>
              <a:off x="1800860" y="2403594"/>
              <a:ext cx="6096000" cy="1439187"/>
              <a:chOff x="1800860" y="2403594"/>
              <a:chExt cx="6096000" cy="1439187"/>
            </a:xfrm>
          </p:grpSpPr>
          <p:sp>
            <p:nvSpPr>
              <p:cNvPr id="2" name="文本框 1"/>
              <p:cNvSpPr txBox="1"/>
              <p:nvPr/>
            </p:nvSpPr>
            <p:spPr>
              <a:xfrm>
                <a:off x="1800860" y="2967990"/>
                <a:ext cx="4234180" cy="874791"/>
              </a:xfrm>
              <a:prstGeom prst="rect">
                <a:avLst/>
              </a:prstGeom>
              <a:noFill/>
            </p:spPr>
            <p:txBody>
              <a:bodyPr wrap="square">
                <a:spAutoFit/>
              </a:bodyPr>
              <a:lstStyle/>
              <a:p>
                <a:pPr fontAlgn="auto">
                  <a:lnSpc>
                    <a:spcPct val="150000"/>
                  </a:lnSpc>
                </a:pP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rPr>
                  <a:t>流行季节前可进行相应的疫苗预防接种，如流感、肺炎、流脑等疫苗。</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endParaRPr>
              </a:p>
            </p:txBody>
          </p:sp>
          <p:sp>
            <p:nvSpPr>
              <p:cNvPr id="6" name="文本框 5"/>
              <p:cNvSpPr txBox="1"/>
              <p:nvPr/>
            </p:nvSpPr>
            <p:spPr>
              <a:xfrm>
                <a:off x="1800860" y="2403594"/>
                <a:ext cx="6096000" cy="461665"/>
              </a:xfrm>
              <a:prstGeom prst="rect">
                <a:avLst/>
              </a:prstGeom>
              <a:noFill/>
            </p:spPr>
            <p:txBody>
              <a:bodyPr wrap="square" rtlCol="0" anchor="t">
                <a:spAutoFit/>
              </a:bodyPr>
              <a:lstStyle/>
              <a:p>
                <a:pPr lvl="0" algn="l">
                  <a:buClrTx/>
                  <a:buSzTx/>
                  <a:buFontTx/>
                </a:pPr>
                <a:r>
                  <a:rPr lang="en-US" altLang="zh-CN"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rPr>
                  <a:t>(六)免疫预防</a:t>
                </a:r>
                <a:endParaRPr lang="en-US" altLang="zh-CN"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442194" y="1765539"/>
              <a:ext cx="4454406" cy="4454406"/>
            </a:xfrm>
            <a:prstGeom prst="rect">
              <a:avLst/>
            </a:prstGeom>
          </p:spPr>
        </p:pic>
      </p:grpSp>
      <p:cxnSp>
        <p:nvCxnSpPr>
          <p:cNvPr id="3" name="直接连接符 2"/>
          <p:cNvCxnSpPr/>
          <p:nvPr>
            <p:custDataLst>
              <p:tags r:id="rId2"/>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3"/>
            </p:custDataLst>
          </p:nvPr>
        </p:nvSpPr>
        <p:spPr>
          <a:xfrm>
            <a:off x="816428" y="598597"/>
            <a:ext cx="6096000" cy="521970"/>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二、个人防护</a:t>
            </a:r>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措施</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250"/>
                                        <p:tgtEl>
                                          <p:spTgt spid="12"/>
                                        </p:tgtEl>
                                      </p:cBhvr>
                                    </p:animEffect>
                                    <p:anim calcmode="lin" valueType="num">
                                      <p:cBhvr>
                                        <p:cTn id="8" dur="1250" fill="hold"/>
                                        <p:tgtEl>
                                          <p:spTgt spid="12"/>
                                        </p:tgtEl>
                                        <p:attrNameLst>
                                          <p:attrName>ppt_x</p:attrName>
                                        </p:attrNameLst>
                                      </p:cBhvr>
                                      <p:tavLst>
                                        <p:tav tm="0">
                                          <p:val>
                                            <p:strVal val="#ppt_x"/>
                                          </p:val>
                                        </p:tav>
                                        <p:tav tm="100000">
                                          <p:val>
                                            <p:strVal val="#ppt_x"/>
                                          </p:val>
                                        </p:tav>
                                      </p:tavLst>
                                    </p:anim>
                                    <p:anim calcmode="lin" valueType="num">
                                      <p:cBhvr>
                                        <p:cTn id="9" dur="1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31620" y="1831340"/>
            <a:ext cx="6096000" cy="460375"/>
          </a:xfrm>
          <a:prstGeom prst="rect">
            <a:avLst/>
          </a:prstGeom>
          <a:noFill/>
        </p:spPr>
        <p:txBody>
          <a:bodyPr wrap="square" rtlCol="0" anchor="t">
            <a:spAutoFit/>
          </a:bodyPr>
          <a:lstStyle/>
          <a:p>
            <a:pPr lvl="0" algn="l">
              <a:buClrTx/>
              <a:buSzTx/>
              <a:buFontTx/>
            </a:pPr>
            <a:r>
              <a:rPr lang="zh-CN" altLang="en-US"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rPr>
              <a:t>各小组派人向大家</a:t>
            </a:r>
            <a:r>
              <a:rPr lang="zh-CN" altLang="en-US"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rPr>
              <a:t>演示具体的防护措施</a:t>
            </a:r>
            <a:endParaRPr lang="zh-CN" altLang="en-US" sz="2400" b="1">
              <a:solidFill>
                <a:srgbClr val="D97320"/>
              </a:solidFill>
              <a:effectLst/>
              <a:latin typeface="微软雅黑" panose="020B0503020204020204" pitchFamily="34" charset="-122"/>
              <a:ea typeface="微软雅黑" panose="020B0503020204020204" pitchFamily="34" charset="-122"/>
              <a:cs typeface="阿里巴巴普惠体" panose="00020600040101010101" charset="-122"/>
              <a:sym typeface="+mn-ea"/>
            </a:endParaRPr>
          </a:p>
        </p:txBody>
      </p:sp>
      <p:cxnSp>
        <p:nvCxnSpPr>
          <p:cNvPr id="3" name="直接连接符 2"/>
          <p:cNvCxnSpPr/>
          <p:nvPr>
            <p:custDataLst>
              <p:tags r:id="rId1"/>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2"/>
            </p:custDataLst>
          </p:nvPr>
        </p:nvSpPr>
        <p:spPr>
          <a:xfrm>
            <a:off x="816428" y="598597"/>
            <a:ext cx="6096000" cy="521970"/>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二、个人防护</a:t>
            </a:r>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措施</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5" name="文本框 4"/>
          <p:cNvSpPr txBox="1"/>
          <p:nvPr>
            <p:custDataLst>
              <p:tags r:id="rId3"/>
            </p:custDataLst>
          </p:nvPr>
        </p:nvSpPr>
        <p:spPr>
          <a:xfrm>
            <a:off x="1046479" y="2789193"/>
            <a:ext cx="5938520" cy="2925445"/>
          </a:xfrm>
          <a:prstGeom prst="rect">
            <a:avLst/>
          </a:prstGeom>
          <a:noFill/>
        </p:spPr>
        <p:txBody>
          <a:bodyPr wrap="square">
            <a:spAutoFit/>
          </a:bodyPr>
          <a:lstStyle>
            <a:defPPr>
              <a:defRPr lang="zh-CN"/>
            </a:defPPr>
            <a:lvl1pPr>
              <a:defRPr>
                <a:solidFill>
                  <a:srgbClr val="000000"/>
                </a:solidFill>
                <a:effectLst/>
              </a:defRPr>
            </a:lvl1pPr>
          </a:lstStyle>
          <a:p>
            <a:pPr marL="285750" indent="-285750" fontAlgn="auto">
              <a:lnSpc>
                <a:spcPct val="150000"/>
              </a:lnSpc>
              <a:buClr>
                <a:srgbClr val="D97320"/>
              </a:buClr>
              <a:buFont typeface="Wingdings" panose="05000000000000000000"/>
              <a:buChar char="l"/>
            </a:pPr>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如发现有发热、咳嗽、流鼻涕、红斑、皮疹、胃肠道不适等疑似症状的，</a:t>
            </a:r>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如何立即到医院诊治</a:t>
            </a:r>
            <a:endParaRPr lang="en-US" altLang="zh-CN">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sym typeface="+mn-ea"/>
            </a:endParaRPr>
          </a:p>
          <a:p>
            <a:pPr marL="285750" indent="-285750" fontAlgn="auto">
              <a:lnSpc>
                <a:spcPct val="150000"/>
              </a:lnSpc>
              <a:buClr>
                <a:srgbClr val="D97320"/>
              </a:buClr>
              <a:buFont typeface="Wingdings" panose="05000000000000000000"/>
              <a:buChar char="l"/>
            </a:pPr>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遵医嘱决定是否来校，自觉接受医院的统一安排接受检查和治疗</a:t>
            </a:r>
            <a:endParaRPr lang="en-US" altLang="zh-CN">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sym typeface="+mn-ea"/>
            </a:endParaRPr>
          </a:p>
          <a:p>
            <a:pPr marL="285750" indent="-285750" fontAlgn="auto">
              <a:lnSpc>
                <a:spcPct val="150000"/>
              </a:lnSpc>
              <a:buClr>
                <a:srgbClr val="D97320"/>
              </a:buClr>
              <a:buFont typeface="Wingdings" panose="05000000000000000000"/>
              <a:buChar char="l"/>
            </a:pPr>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确保做到</a:t>
            </a:r>
            <a:r>
              <a:rPr lang="zh-CN" altLang="en-US" sz="2000" b="1">
                <a:solidFill>
                  <a:srgbClr val="D97320"/>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400" b="1">
                <a:solidFill>
                  <a:srgbClr val="D97320"/>
                </a:solidFill>
                <a:latin typeface="微软雅黑" panose="020B0503020204020204" pitchFamily="34" charset="-122"/>
                <a:ea typeface="微软雅黑" panose="020B0503020204020204" pitchFamily="34" charset="-122"/>
                <a:cs typeface="阿里巴巴普惠体" panose="00020600040101010101" charset="-122"/>
                <a:sym typeface="+mn-ea"/>
              </a:rPr>
              <a:t>早发现，早治疗，早报告，早隔离”</a:t>
            </a:r>
            <a:r>
              <a:rPr lang="zh-CN" altLang="en-US" sz="2000" b="1">
                <a:solidFill>
                  <a:schemeClr val="accent2"/>
                </a:solidFill>
                <a:latin typeface="微软雅黑" panose="020B0503020204020204" pitchFamily="34" charset="-122"/>
                <a:ea typeface="微软雅黑" panose="020B0503020204020204" pitchFamily="34" charset="-122"/>
                <a:cs typeface="阿里巴巴普惠体" panose="00020600040101010101" charset="-122"/>
                <a:sym typeface="+mn-ea"/>
              </a:rPr>
              <a:t>。</a:t>
            </a:r>
            <a:endParaRPr lang="zh-CN" altLang="en-US" sz="2000" b="1">
              <a:solidFill>
                <a:schemeClr val="accent2"/>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pic>
        <p:nvPicPr>
          <p:cNvPr id="13" name="图片 12"/>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7515404" y="2206442"/>
            <a:ext cx="3758235" cy="37582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100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331470" y="35433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944340" y="1459450"/>
            <a:ext cx="4700529" cy="663125"/>
            <a:chOff x="5944340" y="1459450"/>
            <a:chExt cx="4700529" cy="663125"/>
          </a:xfrm>
        </p:grpSpPr>
        <p:sp>
          <p:nvSpPr>
            <p:cNvPr id="2" name="矩形: 圆角 1"/>
            <p:cNvSpPr/>
            <p:nvPr/>
          </p:nvSpPr>
          <p:spPr>
            <a:xfrm>
              <a:off x="6330044" y="1489577"/>
              <a:ext cx="4314825" cy="573265"/>
            </a:xfrm>
            <a:prstGeom prst="roundRect">
              <a:avLst/>
            </a:prstGeom>
            <a:solidFill>
              <a:srgbClr val="E93E34"/>
            </a:solidFill>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传染病的类型</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椭圆 9"/>
            <p:cNvSpPr/>
            <p:nvPr/>
          </p:nvSpPr>
          <p:spPr>
            <a:xfrm>
              <a:off x="5944340" y="145945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944340" y="2990124"/>
            <a:ext cx="4700529" cy="663125"/>
            <a:chOff x="5944340" y="2408121"/>
            <a:chExt cx="4700529" cy="663125"/>
          </a:xfrm>
        </p:grpSpPr>
        <p:sp>
          <p:nvSpPr>
            <p:cNvPr id="16" name="矩形: 圆角 15"/>
            <p:cNvSpPr/>
            <p:nvPr/>
          </p:nvSpPr>
          <p:spPr>
            <a:xfrm>
              <a:off x="6330044" y="2451602"/>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个人防护措施</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72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a:lnSpc>
                <a:spcPct val="120000"/>
              </a:lnSpc>
              <a:defRPr/>
            </a:pPr>
            <a:r>
              <a:rPr lang="zh-CN" altLang="en-US" sz="4800" b="1" kern="0" dirty="0">
                <a:solidFill>
                  <a:schemeClr val="accent2"/>
                </a:solidFill>
                <a:latin typeface="微软雅黑" panose="020B0503020204020204" pitchFamily="34" charset="-122"/>
                <a:ea typeface="微软雅黑" panose="020B0503020204020204" pitchFamily="34" charset="-122"/>
              </a:rPr>
              <a:t>目录</a:t>
            </a:r>
            <a:r>
              <a:rPr lang="en-US" altLang="zh-CN" sz="4000" b="1" kern="0" dirty="0">
                <a:solidFill>
                  <a:schemeClr val="accent2"/>
                </a:solidFill>
                <a:latin typeface="微软雅黑" panose="020B0503020204020204" pitchFamily="34" charset="-122"/>
                <a:ea typeface="微软雅黑" panose="020B0503020204020204" pitchFamily="34" charset="-122"/>
              </a:rPr>
              <a:t> </a:t>
            </a:r>
            <a:r>
              <a:rPr lang="en-US" altLang="zh-CN" sz="2800" kern="0" dirty="0">
                <a:solidFill>
                  <a:schemeClr val="accent2"/>
                </a:solidFill>
                <a:latin typeface="微软雅黑" panose="020B0503020204020204" pitchFamily="34" charset="-122"/>
                <a:ea typeface="微软雅黑" panose="020B0503020204020204" pitchFamily="34" charset="-122"/>
              </a:rPr>
              <a:t>| Contents</a:t>
            </a:r>
            <a:endParaRPr lang="en-US" altLang="ko-KR" sz="2800" kern="0" dirty="0">
              <a:solidFill>
                <a:schemeClr val="accent2"/>
              </a:solidFill>
              <a:latin typeface="微软雅黑" panose="020B0503020204020204" pitchFamily="34" charset="-122"/>
              <a:ea typeface="微软雅黑" panose="020B0503020204020204" pitchFamily="34" charset="-122"/>
            </a:endParaRPr>
          </a:p>
        </p:txBody>
      </p:sp>
      <p:sp>
        <p:nvSpPr>
          <p:cNvPr id="17" name="矩形: 圆角 16"/>
          <p:cNvSpPr/>
          <p:nvPr/>
        </p:nvSpPr>
        <p:spPr>
          <a:xfrm>
            <a:off x="6330044" y="4549058"/>
            <a:ext cx="4314825" cy="573265"/>
          </a:xfrm>
          <a:prstGeom prst="roundRect">
            <a:avLst/>
          </a:prstGeom>
          <a:solidFill>
            <a:schemeClr val="bg1"/>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参与公共防控</a:t>
            </a:r>
            <a:endParaRPr lang="zh-CN" altLang="en-US" sz="2000" b="1" kern="1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椭圆 32"/>
          <p:cNvSpPr/>
          <p:nvPr/>
        </p:nvSpPr>
        <p:spPr>
          <a:xfrm>
            <a:off x="5944340" y="4520798"/>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pic>
        <p:nvPicPr>
          <p:cNvPr id="21" name="图片 20" descr="卡通人物&#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13837" r="14748" b="30974"/>
          <a:stretch>
            <a:fillRect/>
          </a:stretch>
        </p:blipFill>
        <p:spPr>
          <a:xfrm>
            <a:off x="1534549" y="1347514"/>
            <a:ext cx="3312369" cy="32015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31620" y="1831340"/>
            <a:ext cx="6096000" cy="460375"/>
          </a:xfrm>
          <a:prstGeom prst="rect">
            <a:avLst/>
          </a:prstGeom>
          <a:noFill/>
        </p:spPr>
        <p:txBody>
          <a:bodyPr wrap="square" rtlCol="0" anchor="t">
            <a:spAutoFit/>
          </a:bodyPr>
          <a:lstStyle/>
          <a:p>
            <a:pPr>
              <a:buClrTx/>
              <a:buSzTx/>
              <a:buFontTx/>
            </a:pPr>
            <a:r>
              <a:rPr lang="zh-CN" altLang="en-US" sz="2400" b="1">
                <a:solidFill>
                  <a:srgbClr val="D97320"/>
                </a:solidFill>
                <a:latin typeface="微软雅黑" panose="020B0503020204020204" pitchFamily="34" charset="-122"/>
                <a:ea typeface="微软雅黑" panose="020B0503020204020204" pitchFamily="34" charset="-122"/>
                <a:cs typeface="阿里巴巴普惠体" panose="00020600040101010101" charset="-122"/>
                <a:sym typeface="+mn-ea"/>
              </a:rPr>
              <a:t>各小组讨论</a:t>
            </a:r>
            <a:endParaRPr lang="zh-CN" altLang="en-US" sz="2400" b="1">
              <a:solidFill>
                <a:srgbClr val="D97320"/>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cxnSp>
        <p:nvCxnSpPr>
          <p:cNvPr id="3" name="直接连接符 2"/>
          <p:cNvCxnSpPr/>
          <p:nvPr>
            <p:custDataLst>
              <p:tags r:id="rId1"/>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2"/>
            </p:custDataLst>
          </p:nvPr>
        </p:nvSpPr>
        <p:spPr>
          <a:xfrm>
            <a:off x="406218" y="504617"/>
            <a:ext cx="6096000" cy="521970"/>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三、参与公共防控</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2" name="矩形 1"/>
          <p:cNvSpPr/>
          <p:nvPr>
            <p:custDataLst>
              <p:tags r:id="rId3"/>
            </p:custDataLst>
          </p:nvPr>
        </p:nvSpPr>
        <p:spPr>
          <a:xfrm>
            <a:off x="3722370" y="1831340"/>
            <a:ext cx="7301118" cy="4271010"/>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7" name="文本框 6"/>
          <p:cNvSpPr txBox="1"/>
          <p:nvPr>
            <p:custDataLst>
              <p:tags r:id="rId4"/>
            </p:custDataLst>
          </p:nvPr>
        </p:nvSpPr>
        <p:spPr>
          <a:xfrm>
            <a:off x="4131674" y="2200839"/>
            <a:ext cx="862509" cy="755772"/>
          </a:xfrm>
          <a:prstGeom prst="rect">
            <a:avLst/>
          </a:prstGeom>
          <a:noFill/>
        </p:spPr>
        <p:txBody>
          <a:bodyPr wrap="square" lIns="91440" tIns="45720" rIns="91440" bIns="45720" rtlCol="0" anchor="b">
            <a:normAutofit fontScale="90000"/>
          </a:bodyPr>
          <a:lstStyle/>
          <a:p>
            <a:pPr>
              <a:lnSpc>
                <a:spcPct val="120000"/>
              </a:lnSpc>
            </a:pPr>
            <a:r>
              <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rPr>
              <a:t>01.</a:t>
            </a:r>
            <a:endPar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endParaRPr>
          </a:p>
        </p:txBody>
      </p:sp>
      <p:sp>
        <p:nvSpPr>
          <p:cNvPr id="8" name="文本框 7"/>
          <p:cNvSpPr txBox="1"/>
          <p:nvPr>
            <p:custDataLst>
              <p:tags r:id="rId5"/>
            </p:custDataLst>
          </p:nvPr>
        </p:nvSpPr>
        <p:spPr>
          <a:xfrm flipH="1">
            <a:off x="4867638" y="2306376"/>
            <a:ext cx="5374601" cy="853890"/>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20000"/>
              </a:lnSpc>
            </a:pPr>
            <a:r>
              <a:rPr lang="zh-CN" altLang="en-US" sz="1500" spc="150">
                <a:solidFill>
                  <a:schemeClr val="tx1">
                    <a:lumMod val="75000"/>
                    <a:lumOff val="25000"/>
                  </a:schemeClr>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rPr>
              <a:t>树立传染病防控意识，重视传染病的防控工作。认真学习传染病防控的基本知识，在疾病预防控制机构的指导下正确参与防控工作。</a:t>
            </a:r>
            <a:endParaRPr lang="zh-CN" altLang="en-US" sz="1500" spc="150">
              <a:solidFill>
                <a:schemeClr val="tx1">
                  <a:lumMod val="75000"/>
                  <a:lumOff val="25000"/>
                </a:schemeClr>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endParaRPr>
          </a:p>
        </p:txBody>
      </p:sp>
      <p:sp>
        <p:nvSpPr>
          <p:cNvPr id="9" name="矩形 8"/>
          <p:cNvSpPr/>
          <p:nvPr>
            <p:custDataLst>
              <p:tags r:id="rId6"/>
            </p:custDataLst>
          </p:nvPr>
        </p:nvSpPr>
        <p:spPr>
          <a:xfrm>
            <a:off x="3873120" y="2635739"/>
            <a:ext cx="94140" cy="1163491"/>
          </a:xfrm>
          <a:prstGeom prst="rect">
            <a:avLst/>
          </a:prstGeom>
          <a:solidFill>
            <a:schemeClr val="l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10" name="文本框 9"/>
          <p:cNvSpPr txBox="1"/>
          <p:nvPr>
            <p:custDataLst>
              <p:tags r:id="rId7"/>
            </p:custDataLst>
          </p:nvPr>
        </p:nvSpPr>
        <p:spPr>
          <a:xfrm>
            <a:off x="4131674" y="3906630"/>
            <a:ext cx="862509" cy="755772"/>
          </a:xfrm>
          <a:prstGeom prst="rect">
            <a:avLst/>
          </a:prstGeom>
          <a:noFill/>
        </p:spPr>
        <p:txBody>
          <a:bodyPr wrap="square" lIns="91440" tIns="45720" rIns="91440" bIns="45720" rtlCol="0" anchor="b">
            <a:normAutofit fontScale="90000"/>
          </a:bodyPr>
          <a:lstStyle/>
          <a:p>
            <a:pPr>
              <a:lnSpc>
                <a:spcPct val="120000"/>
              </a:lnSpc>
            </a:pPr>
            <a:r>
              <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rPr>
              <a:t>02.</a:t>
            </a:r>
            <a:endPar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endParaRPr>
          </a:p>
        </p:txBody>
      </p:sp>
      <p:sp>
        <p:nvSpPr>
          <p:cNvPr id="11" name="文本框 10"/>
          <p:cNvSpPr txBox="1"/>
          <p:nvPr>
            <p:custDataLst>
              <p:tags r:id="rId8"/>
            </p:custDataLst>
          </p:nvPr>
        </p:nvSpPr>
        <p:spPr>
          <a:xfrm flipH="1">
            <a:off x="4994003" y="4341732"/>
            <a:ext cx="5374601" cy="853890"/>
          </a:xfrm>
          <a:prstGeom prst="rect">
            <a:avLst/>
          </a:prstGeom>
          <a:noFill/>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500" spc="150">
                <a:solidFill>
                  <a:schemeClr val="tx1">
                    <a:lumMod val="75000"/>
                    <a:lumOff val="25000"/>
                  </a:schemeClr>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rPr>
              <a:t>落实行动，正确参与。主动配合相关机构做好调查、检验、采集样本及隔离治疗预防、控制措施，如实反映情况。积极参与各级人民政府组织开展的爱国卫生运动。</a:t>
            </a:r>
            <a:endParaRPr lang="zh-CN" altLang="en-US" sz="1500" spc="150">
              <a:solidFill>
                <a:schemeClr val="tx1">
                  <a:lumMod val="75000"/>
                  <a:lumOff val="25000"/>
                </a:schemeClr>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endParaRPr>
          </a:p>
        </p:txBody>
      </p:sp>
      <p:sp>
        <p:nvSpPr>
          <p:cNvPr id="12" name="矩形 11"/>
          <p:cNvSpPr/>
          <p:nvPr>
            <p:custDataLst>
              <p:tags r:id="rId9"/>
            </p:custDataLst>
          </p:nvPr>
        </p:nvSpPr>
        <p:spPr>
          <a:xfrm>
            <a:off x="3873120" y="4341530"/>
            <a:ext cx="94140" cy="1163491"/>
          </a:xfrm>
          <a:prstGeom prst="rect">
            <a:avLst/>
          </a:prstGeom>
          <a:solidFill>
            <a:schemeClr val="l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100" name="文本框 99"/>
          <p:cNvSpPr txBox="1"/>
          <p:nvPr/>
        </p:nvSpPr>
        <p:spPr>
          <a:xfrm>
            <a:off x="85090" y="1026795"/>
            <a:ext cx="5080000" cy="460375"/>
          </a:xfrm>
          <a:prstGeom prst="rect">
            <a:avLst/>
          </a:prstGeom>
          <a:noFill/>
          <a:ln w="9525">
            <a:noFill/>
          </a:ln>
        </p:spPr>
        <p:txBody>
          <a:bodyPr>
            <a:spAutoFit/>
          </a:bodyPr>
          <a:p>
            <a:pPr indent="355600"/>
            <a:r>
              <a:rPr lang="zh-CN" sz="2400">
                <a:latin typeface="微软雅黑" panose="020B0503020204020204" pitchFamily="34" charset="-122"/>
                <a:ea typeface="微软雅黑" panose="020B0503020204020204" pitchFamily="34" charset="-122"/>
              </a:rPr>
              <a:t>（一）传染病群防群控</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4"/>
          <p:cNvSpPr/>
          <p:nvPr>
            <p:custDataLst>
              <p:tags r:id="rId1"/>
            </p:custDataLst>
          </p:nvPr>
        </p:nvSpPr>
        <p:spPr>
          <a:xfrm>
            <a:off x="1070109" y="2119226"/>
            <a:ext cx="10051782" cy="3991149"/>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10" name="衬底"/>
          <p:cNvSpPr/>
          <p:nvPr>
            <p:custDataLst>
              <p:tags r:id="rId2"/>
            </p:custDataLst>
          </p:nvPr>
        </p:nvSpPr>
        <p:spPr>
          <a:xfrm>
            <a:off x="5715089" y="1396370"/>
            <a:ext cx="4877416" cy="4876800"/>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15" name="文本框 114"/>
          <p:cNvSpPr txBox="1"/>
          <p:nvPr/>
        </p:nvSpPr>
        <p:spPr>
          <a:xfrm>
            <a:off x="1463040" y="2222500"/>
            <a:ext cx="3774440" cy="3784600"/>
          </a:xfrm>
          <a:prstGeom prst="rect">
            <a:avLst/>
          </a:prstGeom>
          <a:noFill/>
          <a:ln w="9525">
            <a:noFill/>
          </a:ln>
        </p:spPr>
        <p:txBody>
          <a:bodyPr wrap="square">
            <a:spAutoFit/>
          </a:bodyPr>
          <a:p>
            <a:pPr indent="0" fontAlgn="auto">
              <a:lnSpc>
                <a:spcPct val="200000"/>
              </a:lnSpc>
            </a:pPr>
            <a:r>
              <a:rPr lang="zh-CN" sz="2000" b="0">
                <a:latin typeface="微软雅黑" panose="020B0503020204020204" pitchFamily="34" charset="-122"/>
                <a:ea typeface="微软雅黑" panose="020B0503020204020204" pitchFamily="34" charset="-122"/>
                <a:cs typeface="微软雅黑" panose="020B0503020204020204" pitchFamily="34" charset="-122"/>
              </a:rPr>
              <a:t>作为学生，我们应该遵守学校的防疫措施和规定，在校期间不串座、不串班、不打闹、少聚集、减少扎堆就餐。出现发热、干咳等情况及时向学校报告，立即到医院就诊，严禁带病上课。</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3"/>
            </p:custDataLst>
          </p:nvPr>
        </p:nvSpPr>
        <p:spPr>
          <a:xfrm>
            <a:off x="406218" y="504617"/>
            <a:ext cx="6096000" cy="521970"/>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三、参与公共防控</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100" name="文本框 99"/>
          <p:cNvSpPr txBox="1"/>
          <p:nvPr>
            <p:custDataLst>
              <p:tags r:id="rId4"/>
            </p:custDataLst>
          </p:nvPr>
        </p:nvSpPr>
        <p:spPr>
          <a:xfrm>
            <a:off x="85090" y="1026795"/>
            <a:ext cx="6779260" cy="460375"/>
          </a:xfrm>
          <a:prstGeom prst="rect">
            <a:avLst/>
          </a:prstGeom>
          <a:noFill/>
          <a:ln w="9525">
            <a:noFill/>
          </a:ln>
        </p:spPr>
        <p:txBody>
          <a:bodyPr wrap="square">
            <a:spAutoFit/>
          </a:bodyPr>
          <a:p>
            <a:pPr indent="355600"/>
            <a:r>
              <a:rPr lang="zh-CN" sz="2400">
                <a:latin typeface="微软雅黑" panose="020B0503020204020204" pitchFamily="34" charset="-122"/>
                <a:ea typeface="微软雅黑" panose="020B0503020204020204" pitchFamily="34" charset="-122"/>
              </a:rPr>
              <a:t>（</a:t>
            </a:r>
            <a:r>
              <a:rPr lang="zh-CN" sz="2400">
                <a:latin typeface="微软雅黑" panose="020B0503020204020204" pitchFamily="34" charset="-122"/>
                <a:ea typeface="微软雅黑" panose="020B0503020204020204" pitchFamily="34" charset="-122"/>
              </a:rPr>
              <a:t>二）传染病疫情控制期间的注意事项</a:t>
            </a:r>
            <a:endParaRPr lang="zh-CN" sz="2400">
              <a:latin typeface="微软雅黑" panose="020B0503020204020204" pitchFamily="34" charset="-122"/>
              <a:ea typeface="微软雅黑" panose="020B0503020204020204" pitchFamily="34" charset="-122"/>
            </a:endParaRPr>
          </a:p>
        </p:txBody>
      </p:sp>
      <p:cxnSp>
        <p:nvCxnSpPr>
          <p:cNvPr id="5" name="直接连接符 4"/>
          <p:cNvCxnSpPr/>
          <p:nvPr>
            <p:custDataLst>
              <p:tags r:id="rId5"/>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pic>
        <p:nvPicPr>
          <p:cNvPr id="14416" name="图片 14416"/>
          <p:cNvPicPr>
            <a:picLocks noChangeAspect="1" noChangeArrowheads="1"/>
          </p:cNvPicPr>
          <p:nvPr>
            <p:custDataLst>
              <p:tags r:id="rId6"/>
            </p:custDataLst>
          </p:nvPr>
        </p:nvPicPr>
        <p:blipFill>
          <a:blip r:embed="rId7">
            <a:extLst>
              <a:ext uri="{28A0092B-C50C-407E-A947-70E740481C1C}">
                <a14:useLocalDpi xmlns:a14="http://schemas.microsoft.com/office/drawing/2010/main" val="0"/>
              </a:ext>
            </a:extLst>
          </a:blip>
          <a:srcRect/>
          <a:stretch>
            <a:fillRect/>
          </a:stretch>
        </p:blipFill>
        <p:spPr>
          <a:xfrm>
            <a:off x="6438265" y="627380"/>
            <a:ext cx="3749040" cy="560324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17905" y="2149475"/>
            <a:ext cx="3299460" cy="2306955"/>
          </a:xfrm>
          <a:prstGeom prst="rect">
            <a:avLst/>
          </a:prstGeom>
          <a:noFill/>
        </p:spPr>
        <p:txBody>
          <a:bodyPr wrap="square" rtlCol="0" anchor="t">
            <a:spAutoFit/>
          </a:bodyPr>
          <a:lstStyle/>
          <a:p>
            <a:pPr indent="0" fontAlgn="auto">
              <a:lnSpc>
                <a:spcPct val="200000"/>
              </a:lnSpc>
              <a:buClrTx/>
              <a:buSzTx/>
              <a:buFontTx/>
            </a:pPr>
            <a:r>
              <a:rPr lang="zh-CN" altLang="en-US" sz="2400" b="1">
                <a:solidFill>
                  <a:srgbClr val="D97320"/>
                </a:solidFill>
                <a:latin typeface="微软雅黑" panose="020B0503020204020204" pitchFamily="34" charset="-122"/>
                <a:ea typeface="微软雅黑" panose="020B0503020204020204" pitchFamily="34" charset="-122"/>
                <a:cs typeface="阿里巴巴普惠体" panose="00020600040101010101" charset="-122"/>
                <a:sym typeface="+mn-ea"/>
              </a:rPr>
              <a:t>同学们介绍自己在新冠疫情期间是如何参与公共防控的。</a:t>
            </a:r>
            <a:endParaRPr lang="zh-CN" altLang="en-US" sz="2400" b="1">
              <a:solidFill>
                <a:srgbClr val="D97320"/>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cxnSp>
        <p:nvCxnSpPr>
          <p:cNvPr id="3" name="直接连接符 2"/>
          <p:cNvCxnSpPr/>
          <p:nvPr>
            <p:custDataLst>
              <p:tags r:id="rId1"/>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2"/>
            </p:custDataLst>
          </p:nvPr>
        </p:nvSpPr>
        <p:spPr>
          <a:xfrm>
            <a:off x="406218" y="504617"/>
            <a:ext cx="6096000" cy="521970"/>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三、参与公共防控</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2" name="矩形 1"/>
          <p:cNvSpPr/>
          <p:nvPr>
            <p:custDataLst>
              <p:tags r:id="rId3"/>
            </p:custDataLst>
          </p:nvPr>
        </p:nvSpPr>
        <p:spPr>
          <a:xfrm>
            <a:off x="5504823" y="2038350"/>
            <a:ext cx="5601215" cy="3276600"/>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7" name="文本框 6"/>
          <p:cNvSpPr txBox="1"/>
          <p:nvPr>
            <p:custDataLst>
              <p:tags r:id="rId4"/>
            </p:custDataLst>
          </p:nvPr>
        </p:nvSpPr>
        <p:spPr>
          <a:xfrm>
            <a:off x="5818830" y="2321819"/>
            <a:ext cx="661693" cy="579807"/>
          </a:xfrm>
          <a:prstGeom prst="rect">
            <a:avLst/>
          </a:prstGeom>
          <a:noFill/>
        </p:spPr>
        <p:txBody>
          <a:bodyPr wrap="square" lIns="91440" tIns="45720" rIns="91440" bIns="45720" rtlCol="0" anchor="b">
            <a:normAutofit fontScale="70000"/>
          </a:bodyPr>
          <a:lstStyle/>
          <a:p>
            <a:pPr>
              <a:lnSpc>
                <a:spcPct val="120000"/>
              </a:lnSpc>
            </a:pPr>
            <a:r>
              <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rPr>
              <a:t>01.</a:t>
            </a:r>
            <a:endPar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endParaRPr>
          </a:p>
        </p:txBody>
      </p:sp>
      <p:sp>
        <p:nvSpPr>
          <p:cNvPr id="8" name="文本框 7"/>
          <p:cNvSpPr txBox="1"/>
          <p:nvPr>
            <p:custDataLst>
              <p:tags r:id="rId5"/>
            </p:custDataLst>
          </p:nvPr>
        </p:nvSpPr>
        <p:spPr>
          <a:xfrm flipH="1">
            <a:off x="6383441" y="2402784"/>
            <a:ext cx="4123244" cy="655081"/>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20000"/>
              </a:lnSpc>
            </a:pPr>
            <a:r>
              <a:rPr lang="zh-CN" altLang="en-US" sz="1500" spc="150">
                <a:solidFill>
                  <a:schemeClr val="tx1">
                    <a:lumMod val="75000"/>
                    <a:lumOff val="25000"/>
                  </a:schemeClr>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rPr>
              <a:t>了解《中华人民共和国传染病防治法》</a:t>
            </a:r>
            <a:r>
              <a:rPr lang="zh-CN" altLang="en-US" sz="1500" spc="150">
                <a:solidFill>
                  <a:schemeClr val="tx1">
                    <a:lumMod val="75000"/>
                    <a:lumOff val="25000"/>
                  </a:schemeClr>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rPr>
              <a:t>《突发公共卫生事件应急条例》等法规。</a:t>
            </a:r>
            <a:endParaRPr lang="zh-CN" altLang="en-US" sz="1500" spc="150">
              <a:solidFill>
                <a:schemeClr val="tx1">
                  <a:lumMod val="75000"/>
                  <a:lumOff val="25000"/>
                </a:schemeClr>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endParaRPr>
          </a:p>
          <a:p>
            <a:pPr algn="l">
              <a:lnSpc>
                <a:spcPct val="120000"/>
              </a:lnSpc>
            </a:pPr>
            <a:endParaRPr lang="zh-CN" altLang="en-US" sz="1500" spc="150">
              <a:solidFill>
                <a:schemeClr val="tx1">
                  <a:lumMod val="75000"/>
                  <a:lumOff val="25000"/>
                </a:schemeClr>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endParaRPr>
          </a:p>
        </p:txBody>
      </p:sp>
      <p:sp>
        <p:nvSpPr>
          <p:cNvPr id="9" name="矩形 8"/>
          <p:cNvSpPr/>
          <p:nvPr>
            <p:custDataLst>
              <p:tags r:id="rId6"/>
            </p:custDataLst>
          </p:nvPr>
        </p:nvSpPr>
        <p:spPr>
          <a:xfrm>
            <a:off x="5620475" y="2655463"/>
            <a:ext cx="72222" cy="892598"/>
          </a:xfrm>
          <a:prstGeom prst="rect">
            <a:avLst/>
          </a:prstGeom>
          <a:solidFill>
            <a:schemeClr val="l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10" name="文本框 9"/>
          <p:cNvSpPr txBox="1"/>
          <p:nvPr>
            <p:custDataLst>
              <p:tags r:id="rId7"/>
            </p:custDataLst>
          </p:nvPr>
        </p:nvSpPr>
        <p:spPr>
          <a:xfrm>
            <a:off x="5818830" y="3630455"/>
            <a:ext cx="661693" cy="579807"/>
          </a:xfrm>
          <a:prstGeom prst="rect">
            <a:avLst/>
          </a:prstGeom>
          <a:noFill/>
        </p:spPr>
        <p:txBody>
          <a:bodyPr wrap="square" lIns="91440" tIns="45720" rIns="91440" bIns="45720" rtlCol="0" anchor="b">
            <a:normAutofit fontScale="70000"/>
          </a:bodyPr>
          <a:lstStyle/>
          <a:p>
            <a:pPr>
              <a:lnSpc>
                <a:spcPct val="120000"/>
              </a:lnSpc>
            </a:pPr>
            <a:r>
              <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rPr>
              <a:t>02.</a:t>
            </a:r>
            <a:endParaRPr lang="en-US" altLang="zh-CN" sz="3600" b="1">
              <a:solidFill>
                <a:schemeClr val="dk1">
                  <a:lumMod val="75000"/>
                  <a:lumOff val="25000"/>
                </a:schemeClr>
              </a:solidFill>
              <a:latin typeface="隶书" panose="02010509060101010101" pitchFamily="49" charset="-122"/>
              <a:ea typeface="隶书" panose="02010509060101010101" pitchFamily="49" charset="-122"/>
              <a:cs typeface="Arial" panose="020B0604020202020204" pitchFamily="34" charset="0"/>
              <a:sym typeface="Arial" panose="020B0604020202020204" pitchFamily="34" charset="0"/>
            </a:endParaRPr>
          </a:p>
        </p:txBody>
      </p:sp>
      <p:sp>
        <p:nvSpPr>
          <p:cNvPr id="11" name="文本框 10"/>
          <p:cNvSpPr txBox="1"/>
          <p:nvPr>
            <p:custDataLst>
              <p:tags r:id="rId8"/>
            </p:custDataLst>
          </p:nvPr>
        </p:nvSpPr>
        <p:spPr>
          <a:xfrm flipH="1">
            <a:off x="6480385" y="3964253"/>
            <a:ext cx="4123244" cy="655081"/>
          </a:xfrm>
          <a:prstGeom prst="rect">
            <a:avLst/>
          </a:prstGeom>
          <a:noFill/>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500" spc="150">
                <a:solidFill>
                  <a:schemeClr val="tx1">
                    <a:lumMod val="75000"/>
                    <a:lumOff val="25000"/>
                  </a:schemeClr>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rPr>
              <a:t>按照法律规定，个人要自觉履行法定义务，承担法律责任。</a:t>
            </a:r>
            <a:endParaRPr lang="zh-CN" altLang="en-US" sz="1500" spc="150">
              <a:solidFill>
                <a:schemeClr val="tx1">
                  <a:lumMod val="75000"/>
                  <a:lumOff val="25000"/>
                </a:schemeClr>
              </a:solidFill>
              <a:uFillTx/>
              <a:latin typeface="微软雅黑" panose="020B0503020204020204" pitchFamily="34" charset="-122"/>
              <a:ea typeface="微软雅黑" panose="020B0503020204020204" pitchFamily="34" charset="-122"/>
              <a:cs typeface="隶书" panose="02010509060101010101" pitchFamily="49" charset="-122"/>
              <a:sym typeface="Arial" panose="020B0604020202020204" pitchFamily="34" charset="0"/>
            </a:endParaRPr>
          </a:p>
        </p:txBody>
      </p:sp>
      <p:sp>
        <p:nvSpPr>
          <p:cNvPr id="12" name="矩形 11"/>
          <p:cNvSpPr/>
          <p:nvPr>
            <p:custDataLst>
              <p:tags r:id="rId9"/>
            </p:custDataLst>
          </p:nvPr>
        </p:nvSpPr>
        <p:spPr>
          <a:xfrm>
            <a:off x="5620475" y="3964098"/>
            <a:ext cx="72222" cy="892598"/>
          </a:xfrm>
          <a:prstGeom prst="rect">
            <a:avLst/>
          </a:prstGeom>
          <a:solidFill>
            <a:schemeClr val="lt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pitchFamily="49" charset="-122"/>
              <a:ea typeface="隶书" panose="02010509060101010101" pitchFamily="49" charset="-122"/>
              <a:sym typeface="Arial" panose="020B0604020202020204" pitchFamily="34" charset="0"/>
            </a:endParaRPr>
          </a:p>
        </p:txBody>
      </p:sp>
      <p:sp>
        <p:nvSpPr>
          <p:cNvPr id="100" name="文本框 99"/>
          <p:cNvSpPr txBox="1"/>
          <p:nvPr/>
        </p:nvSpPr>
        <p:spPr>
          <a:xfrm>
            <a:off x="85090" y="1026795"/>
            <a:ext cx="5080000" cy="460375"/>
          </a:xfrm>
          <a:prstGeom prst="rect">
            <a:avLst/>
          </a:prstGeom>
          <a:noFill/>
          <a:ln w="9525">
            <a:noFill/>
          </a:ln>
        </p:spPr>
        <p:txBody>
          <a:bodyPr>
            <a:spAutoFit/>
          </a:bodyPr>
          <a:p>
            <a:pPr indent="355600"/>
            <a:r>
              <a:rPr lang="zh-CN" sz="2400">
                <a:latin typeface="微软雅黑" panose="020B0503020204020204" pitchFamily="34" charset="-122"/>
                <a:ea typeface="微软雅黑" panose="020B0503020204020204" pitchFamily="34" charset="-122"/>
              </a:rPr>
              <a:t>（</a:t>
            </a:r>
            <a:r>
              <a:rPr lang="zh-CN" sz="2400">
                <a:latin typeface="微软雅黑" panose="020B0503020204020204" pitchFamily="34" charset="-122"/>
                <a:ea typeface="微软雅黑" panose="020B0503020204020204" pitchFamily="34" charset="-122"/>
              </a:rPr>
              <a:t>三）遵守防控法律法规</a:t>
            </a:r>
            <a:endParaRPr lang="zh-CN" sz="2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3"/>
          <p:cNvSpPr>
            <a:spLocks noChangeArrowheads="1"/>
          </p:cNvSpPr>
          <p:nvPr/>
        </p:nvSpPr>
        <p:spPr bwMode="auto">
          <a:xfrm>
            <a:off x="1133475" y="668969"/>
            <a:ext cx="5542667"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spcBef>
                <a:spcPct val="0"/>
              </a:spcBef>
              <a:buFont typeface="Arial" panose="020B0604020202020204" pitchFamily="34" charset="0"/>
              <a:buNone/>
            </a:pPr>
            <a:r>
              <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劳动体验</a:t>
            </a:r>
            <a:r>
              <a:rPr lang="en-US" altLang="zh-CN"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zh-CN" altLang="en-US" sz="3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做一做</a:t>
            </a:r>
            <a:endPar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4" name="组合 13"/>
          <p:cNvGrpSpPr/>
          <p:nvPr/>
        </p:nvGrpSpPr>
        <p:grpSpPr>
          <a:xfrm>
            <a:off x="1133475" y="2930291"/>
            <a:ext cx="423141" cy="412674"/>
            <a:chOff x="5865813" y="3209925"/>
            <a:chExt cx="449263" cy="438150"/>
          </a:xfrm>
          <a:solidFill>
            <a:srgbClr val="E93E34"/>
          </a:solidFill>
        </p:grpSpPr>
        <p:sp>
          <p:nvSpPr>
            <p:cNvPr id="15" name="Freeform 5"/>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lstStyle/>
            <a:p>
              <a:endParaRPr lang="zh-CN" altLang="en-US"/>
            </a:p>
          </p:txBody>
        </p:sp>
        <p:sp>
          <p:nvSpPr>
            <p:cNvPr id="16" name="Freeform 6"/>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lstStyle/>
            <a:p>
              <a:endParaRPr lang="zh-CN" altLang="en-US"/>
            </a:p>
          </p:txBody>
        </p:sp>
        <p:sp>
          <p:nvSpPr>
            <p:cNvPr id="18" name="Freeform 7"/>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lstStyle/>
            <a:p>
              <a:endParaRPr lang="zh-CN" altLang="en-US"/>
            </a:p>
          </p:txBody>
        </p:sp>
        <p:sp>
          <p:nvSpPr>
            <p:cNvPr id="19" name="Freeform 8"/>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lstStyle/>
            <a:p>
              <a:endParaRPr lang="zh-CN" altLang="en-US"/>
            </a:p>
          </p:txBody>
        </p:sp>
        <p:sp>
          <p:nvSpPr>
            <p:cNvPr id="20" name="Freeform 9"/>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lstStyle/>
            <a:p>
              <a:endParaRPr lang="zh-CN" altLang="en-US"/>
            </a:p>
          </p:txBody>
        </p:sp>
        <p:sp>
          <p:nvSpPr>
            <p:cNvPr id="21" name="Freeform 10"/>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lstStyle/>
            <a:p>
              <a:endParaRPr lang="zh-CN" altLang="en-US"/>
            </a:p>
          </p:txBody>
        </p:sp>
      </p:grpSp>
      <p:sp>
        <p:nvSpPr>
          <p:cNvPr id="22" name="矩形 21"/>
          <p:cNvSpPr/>
          <p:nvPr/>
        </p:nvSpPr>
        <p:spPr>
          <a:xfrm>
            <a:off x="1928867" y="2498439"/>
            <a:ext cx="9178999" cy="645160"/>
          </a:xfrm>
          <a:prstGeom prst="rect">
            <a:avLst/>
          </a:prstGeom>
        </p:spPr>
        <p:txBody>
          <a:bodyPr wrap="square">
            <a:spAutoFit/>
          </a:bodyPr>
          <a:lstStyle/>
          <a:p>
            <a:pPr indent="612140" algn="just">
              <a:lnSpc>
                <a:spcPct val="150000"/>
              </a:lnSpc>
            </a:pPr>
            <a:r>
              <a:rPr lang="zh-CN" altLang="en-US" sz="2400" dirty="0">
                <a:latin typeface="微软雅黑" panose="020B0503020204020204" pitchFamily="34" charset="-122"/>
                <a:ea typeface="微软雅黑" panose="020B0503020204020204" pitchFamily="34" charset="-122"/>
              </a:rPr>
              <a:t>以寝室为单位开展个人卫生大检查。</a:t>
            </a:r>
            <a:endParaRPr lang="zh-CN" altLang="en-US" sz="2400"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133475" y="3577991"/>
            <a:ext cx="423141" cy="412674"/>
            <a:chOff x="5865813" y="3209925"/>
            <a:chExt cx="449263" cy="438150"/>
          </a:xfrm>
          <a:solidFill>
            <a:srgbClr val="E93E34"/>
          </a:solidFill>
        </p:grpSpPr>
        <p:sp>
          <p:nvSpPr>
            <p:cNvPr id="34" name="Freeform 5"/>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lstStyle/>
            <a:p>
              <a:endParaRPr lang="zh-CN" altLang="en-US"/>
            </a:p>
          </p:txBody>
        </p:sp>
        <p:sp>
          <p:nvSpPr>
            <p:cNvPr id="35" name="Freeform 6"/>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lstStyle/>
            <a:p>
              <a:endParaRPr lang="zh-CN" altLang="en-US"/>
            </a:p>
          </p:txBody>
        </p:sp>
        <p:sp>
          <p:nvSpPr>
            <p:cNvPr id="36" name="Freeform 7"/>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lstStyle/>
            <a:p>
              <a:endParaRPr lang="zh-CN" altLang="en-US"/>
            </a:p>
          </p:txBody>
        </p:sp>
        <p:sp>
          <p:nvSpPr>
            <p:cNvPr id="37" name="Freeform 8"/>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lstStyle/>
            <a:p>
              <a:endParaRPr lang="zh-CN" altLang="en-US"/>
            </a:p>
          </p:txBody>
        </p:sp>
        <p:sp>
          <p:nvSpPr>
            <p:cNvPr id="38" name="Freeform 9"/>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lstStyle/>
            <a:p>
              <a:endParaRPr lang="zh-CN" altLang="en-US"/>
            </a:p>
          </p:txBody>
        </p:sp>
        <p:sp>
          <p:nvSpPr>
            <p:cNvPr id="39" name="Freeform 10"/>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1133475" y="4987691"/>
            <a:ext cx="423141" cy="412674"/>
            <a:chOff x="5865813" y="3209925"/>
            <a:chExt cx="449263" cy="438150"/>
          </a:xfrm>
          <a:solidFill>
            <a:srgbClr val="E93E34"/>
          </a:solidFill>
        </p:grpSpPr>
        <p:sp>
          <p:nvSpPr>
            <p:cNvPr id="41" name="Freeform 5"/>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lstStyle/>
            <a:p>
              <a:endParaRPr lang="zh-CN" altLang="en-US"/>
            </a:p>
          </p:txBody>
        </p:sp>
        <p:sp>
          <p:nvSpPr>
            <p:cNvPr id="42" name="Freeform 6"/>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lstStyle/>
            <a:p>
              <a:endParaRPr lang="zh-CN" altLang="en-US"/>
            </a:p>
          </p:txBody>
        </p:sp>
        <p:sp>
          <p:nvSpPr>
            <p:cNvPr id="43" name="Freeform 7"/>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lstStyle/>
            <a:p>
              <a:endParaRPr lang="zh-CN" altLang="en-US"/>
            </a:p>
          </p:txBody>
        </p:sp>
        <p:sp>
          <p:nvSpPr>
            <p:cNvPr id="44" name="Freeform 8"/>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lstStyle/>
            <a:p>
              <a:endParaRPr lang="zh-CN" altLang="en-US"/>
            </a:p>
          </p:txBody>
        </p:sp>
        <p:sp>
          <p:nvSpPr>
            <p:cNvPr id="45" name="Freeform 9"/>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lstStyle/>
            <a:p>
              <a:endParaRPr lang="zh-CN" altLang="en-US"/>
            </a:p>
          </p:txBody>
        </p:sp>
        <p:sp>
          <p:nvSpPr>
            <p:cNvPr id="46" name="Freeform 10"/>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lstStyle/>
            <a:p>
              <a:endParaRPr lang="zh-CN" altLang="en-US"/>
            </a:p>
          </p:txBody>
        </p:sp>
      </p:grpSp>
      <p:pic>
        <p:nvPicPr>
          <p:cNvPr id="47" name="图片 4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5923" y="1146409"/>
            <a:ext cx="1870603" cy="1870603"/>
          </a:xfrm>
          <a:prstGeom prst="rect">
            <a:avLst/>
          </a:prstGeom>
        </p:spPr>
      </p:pic>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4"/>
          <p:cNvSpPr txBox="1"/>
          <p:nvPr/>
        </p:nvSpPr>
        <p:spPr>
          <a:xfrm>
            <a:off x="5601011" y="3945235"/>
            <a:ext cx="3708089" cy="923330"/>
          </a:xfrm>
          <a:prstGeom prst="rect">
            <a:avLst/>
          </a:prstGeom>
          <a:noFill/>
          <a:ln>
            <a:noFill/>
          </a:ln>
        </p:spPr>
        <p:txBody>
          <a:bodyPr vert="horz" wrap="square" lIns="0" tIns="0" rIns="0" bIns="0" rtlCol="0">
            <a:spAutoFit/>
          </a:bodyPr>
          <a:lstStyle/>
          <a:p>
            <a:pPr algn="dist"/>
            <a:r>
              <a:rPr lang="zh-CN" altLang="en-US" sz="6000" dirty="0">
                <a:solidFill>
                  <a:srgbClr val="E53437"/>
                </a:solidFill>
                <a:latin typeface="微软雅黑" panose="020B0503020204020204" pitchFamily="34" charset="-122"/>
                <a:ea typeface="字魂35号-经典雅黑" panose="00000500000000000000" pitchFamily="2" charset="-122"/>
                <a:cs typeface="+mn-ea"/>
                <a:sym typeface="+mn-lt"/>
              </a:rPr>
              <a:t>感谢观看</a:t>
            </a:r>
            <a:endParaRPr lang="zh-CN" altLang="en-US" sz="6000" dirty="0">
              <a:solidFill>
                <a:srgbClr val="E53437"/>
              </a:solidFill>
              <a:latin typeface="微软雅黑" panose="020B0503020204020204" pitchFamily="34" charset="-122"/>
              <a:ea typeface="字魂35号-经典雅黑" panose="00000500000000000000"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9883" y="2975546"/>
            <a:ext cx="3702572" cy="3702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192906" y="1754326"/>
            <a:ext cx="8109678" cy="2306955"/>
          </a:xfrm>
          <a:prstGeom prst="rect">
            <a:avLst/>
          </a:prstGeom>
          <a:noFill/>
        </p:spPr>
        <p:txBody>
          <a:bodyPr wrap="square" rtlCol="0">
            <a:spAutoFit/>
          </a:bodyPr>
          <a:lstStyle/>
          <a:p>
            <a:r>
              <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想一想</a:t>
            </a:r>
            <a:r>
              <a:rPr lang="zh-CN" altLang="en-US" sz="3600" dirty="0" smtClean="0"/>
              <a:t>：</a:t>
            </a:r>
            <a:endParaRPr lang="en-US" altLang="zh-CN" sz="3600" dirty="0" smtClean="0"/>
          </a:p>
          <a:p>
            <a:endParaRPr lang="en-US" altLang="zh-CN" sz="3600" dirty="0" smtClean="0"/>
          </a:p>
          <a:p>
            <a:pPr indent="0" fontAlgn="auto">
              <a:lnSpc>
                <a:spcPct val="150000"/>
              </a:lnSpc>
            </a:pPr>
            <a:r>
              <a:rPr sz="2400" dirty="0">
                <a:latin typeface="微软雅黑" panose="020B0503020204020204" pitchFamily="34" charset="-122"/>
                <a:ea typeface="微软雅黑" panose="020B0503020204020204" pitchFamily="34" charset="-122"/>
              </a:rPr>
              <a:t>1.如果你遇到传染病病人怎么处理？</a:t>
            </a:r>
            <a:endParaRPr sz="2400" dirty="0">
              <a:latin typeface="微软雅黑" panose="020B0503020204020204" pitchFamily="34" charset="-122"/>
              <a:ea typeface="微软雅黑" panose="020B0503020204020204" pitchFamily="34" charset="-122"/>
            </a:endParaRPr>
          </a:p>
          <a:p>
            <a:pPr indent="0" fontAlgn="auto">
              <a:lnSpc>
                <a:spcPct val="150000"/>
              </a:lnSpc>
            </a:pPr>
            <a:r>
              <a:rPr sz="2400" dirty="0">
                <a:latin typeface="微软雅黑" panose="020B0503020204020204" pitchFamily="34" charset="-122"/>
                <a:ea typeface="微软雅黑" panose="020B0503020204020204" pitchFamily="34" charset="-122"/>
              </a:rPr>
              <a:t>2.面对传染病毒，如何防护？</a:t>
            </a:r>
            <a:endParaRPr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331562" y="34290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824418" y="1347512"/>
            <a:ext cx="4798048" cy="663125"/>
            <a:chOff x="5612777" y="971021"/>
            <a:chExt cx="4798048" cy="663125"/>
          </a:xfrm>
        </p:grpSpPr>
        <p:sp>
          <p:nvSpPr>
            <p:cNvPr id="2" name="矩形: 圆角 1"/>
            <p:cNvSpPr/>
            <p:nvPr/>
          </p:nvSpPr>
          <p:spPr>
            <a:xfrm>
              <a:off x="6096000" y="1060881"/>
              <a:ext cx="4314825" cy="573265"/>
            </a:xfrm>
            <a:prstGeom prst="roundRect">
              <a:avLst/>
            </a:prstGeom>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smtClean="0">
                  <a:latin typeface="微软雅黑" panose="020B0503020204020204" pitchFamily="34" charset="-122"/>
                  <a:ea typeface="微软雅黑" panose="020B0503020204020204" pitchFamily="34" charset="-122"/>
                  <a:cs typeface="Times New Roman" panose="02020603050405020304" pitchFamily="18" charset="0"/>
                </a:rPr>
                <a:t>传染病的类型</a:t>
              </a:r>
              <a:endParaRPr lang="zh-CN" altLang="en-US" sz="20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椭圆 9"/>
            <p:cNvSpPr/>
            <p:nvPr/>
          </p:nvSpPr>
          <p:spPr>
            <a:xfrm>
              <a:off x="5612777" y="9710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878559" y="2765875"/>
            <a:ext cx="4700529" cy="663125"/>
            <a:chOff x="5944340" y="2408121"/>
            <a:chExt cx="4700529" cy="663125"/>
          </a:xfrm>
        </p:grpSpPr>
        <p:sp>
          <p:nvSpPr>
            <p:cNvPr id="16" name="矩形: 圆角 15"/>
            <p:cNvSpPr/>
            <p:nvPr/>
          </p:nvSpPr>
          <p:spPr>
            <a:xfrm>
              <a:off x="6330044" y="2451602"/>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个人防护措施</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a:lnSpc>
                <a:spcPct val="120000"/>
              </a:lnSpc>
              <a:defRPr/>
            </a:pPr>
            <a:r>
              <a:rPr lang="zh-CN" altLang="en-US" sz="4800" b="1" kern="0" dirty="0">
                <a:solidFill>
                  <a:schemeClr val="accent2"/>
                </a:solidFill>
                <a:latin typeface="微软雅黑" panose="020B0503020204020204" pitchFamily="34" charset="-122"/>
                <a:ea typeface="微软雅黑" panose="020B0503020204020204" pitchFamily="34" charset="-122"/>
              </a:rPr>
              <a:t>目录</a:t>
            </a:r>
            <a:r>
              <a:rPr lang="en-US" altLang="zh-CN" sz="4000" b="1" kern="0" dirty="0">
                <a:solidFill>
                  <a:schemeClr val="accent2"/>
                </a:solidFill>
                <a:latin typeface="微软雅黑" panose="020B0503020204020204" pitchFamily="34" charset="-122"/>
                <a:ea typeface="微软雅黑" panose="020B0503020204020204" pitchFamily="34" charset="-122"/>
              </a:rPr>
              <a:t> </a:t>
            </a:r>
            <a:r>
              <a:rPr lang="en-US" altLang="zh-CN" sz="2800" kern="0" dirty="0">
                <a:solidFill>
                  <a:schemeClr val="accent2"/>
                </a:solidFill>
                <a:latin typeface="微软雅黑" panose="020B0503020204020204" pitchFamily="34" charset="-122"/>
                <a:ea typeface="微软雅黑" panose="020B0503020204020204" pitchFamily="34" charset="-122"/>
              </a:rPr>
              <a:t>| Contents</a:t>
            </a:r>
            <a:endParaRPr lang="en-US" altLang="ko-KR" sz="2800" kern="0"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920332" y="4172563"/>
            <a:ext cx="4702133" cy="663125"/>
            <a:chOff x="5730617" y="4897290"/>
            <a:chExt cx="4702133" cy="663125"/>
          </a:xfrm>
        </p:grpSpPr>
        <p:sp>
          <p:nvSpPr>
            <p:cNvPr id="17" name="矩形: 圆角 16"/>
            <p:cNvSpPr/>
            <p:nvPr/>
          </p:nvSpPr>
          <p:spPr>
            <a:xfrm>
              <a:off x="6117925" y="4987150"/>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参与公共防控</a:t>
              </a:r>
              <a:endPar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椭圆 32"/>
            <p:cNvSpPr/>
            <p:nvPr/>
          </p:nvSpPr>
          <p:spPr>
            <a:xfrm>
              <a:off x="5730617" y="489729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grpSp>
      <p:pic>
        <p:nvPicPr>
          <p:cNvPr id="21" name="图片 20" descr="卡通人物&#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13837" r="14748" b="30974"/>
          <a:stretch>
            <a:fillRect/>
          </a:stretch>
        </p:blipFill>
        <p:spPr>
          <a:xfrm>
            <a:off x="1534549" y="1347514"/>
            <a:ext cx="3312369" cy="32015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816428" y="455722"/>
            <a:ext cx="6096000" cy="521970"/>
          </a:xfrm>
          <a:prstGeom prst="rect">
            <a:avLst/>
          </a:prstGeom>
          <a:noFill/>
        </p:spPr>
        <p:txBody>
          <a:bodyPr wrap="square">
            <a:spAutoFit/>
          </a:bodyPr>
          <a:lstStyle/>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一、传染病的类型</a:t>
            </a:r>
            <a:endParaRPr lang="zh-CN" altLang="en-US" sz="2800">
              <a:solidFill>
                <a:schemeClr val="tx1">
                  <a:lumMod val="75000"/>
                  <a:lumOff val="25000"/>
                </a:schemeClr>
              </a:solidFill>
              <a:latin typeface="汉仪综艺体简" panose="02010600000101010101" pitchFamily="2" charset="-122"/>
              <a:ea typeface="汉仪综艺体简" panose="02010600000101010101" pitchFamily="2" charset="-122"/>
            </a:endParaRPr>
          </a:p>
        </p:txBody>
      </p:sp>
      <p:grpSp>
        <p:nvGrpSpPr>
          <p:cNvPr id="14" name="组合 13"/>
          <p:cNvGrpSpPr/>
          <p:nvPr/>
        </p:nvGrpSpPr>
        <p:grpSpPr>
          <a:xfrm>
            <a:off x="1401536" y="2150527"/>
            <a:ext cx="5619750" cy="3076630"/>
            <a:chOff x="2000250" y="2102430"/>
            <a:chExt cx="5619750" cy="3076630"/>
          </a:xfrm>
        </p:grpSpPr>
        <p:sp>
          <p:nvSpPr>
            <p:cNvPr id="9" name="文本框 8"/>
            <p:cNvSpPr txBox="1"/>
            <p:nvPr/>
          </p:nvSpPr>
          <p:spPr>
            <a:xfrm>
              <a:off x="2000250" y="2605405"/>
              <a:ext cx="5619750" cy="874727"/>
            </a:xfrm>
            <a:prstGeom prst="rect">
              <a:avLst/>
            </a:prstGeom>
            <a:noFill/>
          </p:spPr>
          <p:txBody>
            <a:bodyPr wrap="square">
              <a:spAutoFit/>
            </a:bodyPr>
            <a:lstStyle/>
            <a:p>
              <a:pPr fontAlgn="auto">
                <a:lnSpc>
                  <a:spcPct val="150000"/>
                </a:lnSpc>
              </a:pP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rPr>
                <a:t>常见的肠道传染病有霍乱、伤寒、副伤寒、痢疾、轮状病毒引起的感染性腹泻和甲型肝炎等。</a:t>
              </a:r>
              <a:endParaRPr lang="en-US" altLang="zh-CN">
                <a:solidFill>
                  <a:schemeClr val="tx1">
                    <a:lumMod val="75000"/>
                    <a:lumOff val="25000"/>
                  </a:schemeClr>
                </a:solidFill>
                <a:effectLst/>
                <a:latin typeface="微软雅黑" panose="020B0503020204020204" pitchFamily="34" charset="-122"/>
                <a:ea typeface="微软雅黑" panose="020B0503020204020204" pitchFamily="34" charset="-122"/>
              </a:endParaRPr>
            </a:p>
          </p:txBody>
        </p:sp>
        <p:sp>
          <p:nvSpPr>
            <p:cNvPr id="10" name="文本框 9"/>
            <p:cNvSpPr txBox="1"/>
            <p:nvPr/>
          </p:nvSpPr>
          <p:spPr>
            <a:xfrm>
              <a:off x="2000250" y="2102430"/>
              <a:ext cx="1584960" cy="378460"/>
            </a:xfrm>
            <a:prstGeom prst="rect">
              <a:avLst/>
            </a:prstGeom>
            <a:noFill/>
          </p:spPr>
          <p:txBody>
            <a:bodyPr wrap="none">
              <a:spAutoFit/>
            </a:bodyPr>
            <a:lstStyle/>
            <a:p>
              <a:r>
                <a:rPr lang="en-US"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1.</a:t>
              </a:r>
              <a:r>
                <a:rPr lang="zh-CN" altLang="en-US"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肠道传染病</a:t>
              </a:r>
              <a:endParaRPr lang="zh-CN" altLang="en-US"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sp>
          <p:nvSpPr>
            <p:cNvPr id="12" name="文本框 11"/>
            <p:cNvSpPr txBox="1"/>
            <p:nvPr/>
          </p:nvSpPr>
          <p:spPr>
            <a:xfrm>
              <a:off x="2000250" y="3795395"/>
              <a:ext cx="5297805" cy="1383665"/>
            </a:xfrm>
            <a:prstGeom prst="rect">
              <a:avLst/>
            </a:prstGeom>
            <a:noFill/>
          </p:spPr>
          <p:txBody>
            <a:bodyPr wrap="square">
              <a:spAutoFit/>
            </a:bodyPr>
            <a:lstStyle/>
            <a:p>
              <a:pPr fontAlgn="auto">
                <a:lnSpc>
                  <a:spcPct val="150000"/>
                </a:lnSpc>
              </a:pP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这类传染病是</a:t>
              </a:r>
              <a:r>
                <a:rPr lang="zh-CN" altLang="en-US" sz="20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zh-CN" altLang="en-US" sz="2000"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rPr>
                <a:t>吃进去</a:t>
              </a:r>
              <a:r>
                <a:rPr lang="zh-CN" altLang="en-US" sz="2000"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a:t>
              </a: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的传染病，通常是由于细菌或病毒污染了手、饮用水、餐具或食物等，未经过恰当的处理，进食后发病。</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gr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779003" y="1629840"/>
            <a:ext cx="4857826" cy="4857826"/>
          </a:xfrm>
          <a:prstGeom prst="rect">
            <a:avLst/>
          </a:prstGeom>
        </p:spPr>
      </p:pic>
      <p:cxnSp>
        <p:nvCxnSpPr>
          <p:cNvPr id="2" name="直接连接符 1"/>
          <p:cNvCxnSpPr/>
          <p:nvPr/>
        </p:nvCxnSpPr>
        <p:spPr>
          <a:xfrm>
            <a:off x="406400" y="152146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194435" y="1092200"/>
            <a:ext cx="5080000" cy="460375"/>
          </a:xfrm>
          <a:prstGeom prst="rect">
            <a:avLst/>
          </a:prstGeom>
          <a:noFill/>
          <a:ln w="9525">
            <a:noFill/>
          </a:ln>
        </p:spPr>
        <p:txBody>
          <a:bodyPr>
            <a:spAutoFit/>
          </a:bodyPr>
          <a:p>
            <a:pPr indent="304800"/>
            <a:r>
              <a:rPr lang="zh-CN" sz="2400" b="0">
                <a:latin typeface="微软雅黑" panose="020B0503020204020204" pitchFamily="34" charset="-122"/>
                <a:ea typeface="微软雅黑" panose="020B0503020204020204" pitchFamily="34" charset="-122"/>
              </a:rPr>
              <a:t>（一）分类</a:t>
            </a:r>
            <a:endParaRPr lang="zh-CN" altLang="en-US" sz="2400" b="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42" presetClass="entr" presetSubtype="0" fill="hold"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40151" y="2190130"/>
            <a:ext cx="6096000" cy="3050228"/>
            <a:chOff x="4589780" y="2030536"/>
            <a:chExt cx="6096000" cy="3050228"/>
          </a:xfrm>
        </p:grpSpPr>
        <p:sp>
          <p:nvSpPr>
            <p:cNvPr id="6" name="文本框 5"/>
            <p:cNvSpPr txBox="1"/>
            <p:nvPr/>
          </p:nvSpPr>
          <p:spPr>
            <a:xfrm>
              <a:off x="4589780" y="3697099"/>
              <a:ext cx="6096000" cy="1383665"/>
            </a:xfrm>
            <a:prstGeom prst="rect">
              <a:avLst/>
            </a:prstGeom>
            <a:noFill/>
          </p:spPr>
          <p:txBody>
            <a:bodyPr wrap="square">
              <a:spAutoFit/>
            </a:bodyPr>
            <a:lstStyle/>
            <a:p>
              <a:pPr fontAlgn="auto">
                <a:lnSpc>
                  <a:spcPct val="150000"/>
                </a:lnSpc>
              </a:pP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rPr>
                <a:t>这类传染病经呼吸道传播，是</a:t>
              </a:r>
              <a:r>
                <a:rPr lang="zh-CN" altLang="en-US" sz="2000" b="1">
                  <a:solidFill>
                    <a:schemeClr val="tx1">
                      <a:lumMod val="75000"/>
                      <a:lumOff val="25000"/>
                    </a:schemeClr>
                  </a:solidFill>
                  <a:effectLst/>
                  <a:latin typeface="微软雅黑" panose="020B0503020204020204" pitchFamily="34" charset="-122"/>
                  <a:ea typeface="微软雅黑" panose="020B0503020204020204" pitchFamily="34" charset="-122"/>
                </a:rPr>
                <a:t>“</a:t>
              </a:r>
              <a:r>
                <a:rPr lang="zh-CN" altLang="en-US" sz="2000" b="1">
                  <a:solidFill>
                    <a:srgbClr val="FF0000"/>
                  </a:solidFill>
                  <a:effectLst/>
                  <a:latin typeface="微软雅黑" panose="020B0503020204020204" pitchFamily="34" charset="-122"/>
                  <a:ea typeface="微软雅黑" panose="020B0503020204020204" pitchFamily="34" charset="-122"/>
                </a:rPr>
                <a:t>吸进去</a:t>
              </a:r>
              <a:r>
                <a:rPr lang="zh-CN" altLang="en-US" sz="2000" b="1">
                  <a:solidFill>
                    <a:schemeClr val="tx1">
                      <a:lumMod val="75000"/>
                      <a:lumOff val="25000"/>
                    </a:schemeClr>
                  </a:solidFill>
                  <a:effectLst/>
                  <a:latin typeface="微软雅黑" panose="020B0503020204020204" pitchFamily="34" charset="-122"/>
                  <a:ea typeface="微软雅黑" panose="020B0503020204020204" pitchFamily="34" charset="-122"/>
                </a:rPr>
                <a:t>”</a:t>
              </a: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rPr>
                <a:t>的传染病。细菌或病毒可直接通过空气传播，或通过灰尘中细菌或病毒的飞沫核经呼吸道进入人体后发病。</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endParaRPr>
            </a:p>
          </p:txBody>
        </p:sp>
        <p:sp>
          <p:nvSpPr>
            <p:cNvPr id="9" name="文本框 8"/>
            <p:cNvSpPr txBox="1"/>
            <p:nvPr/>
          </p:nvSpPr>
          <p:spPr>
            <a:xfrm>
              <a:off x="4589780" y="2030536"/>
              <a:ext cx="1822450" cy="378460"/>
            </a:xfrm>
            <a:prstGeom prst="rect">
              <a:avLst/>
            </a:prstGeom>
            <a:noFill/>
          </p:spPr>
          <p:txBody>
            <a:bodyPr wrap="none">
              <a:spAutoFit/>
            </a:bodyPr>
            <a:lstStyle/>
            <a:p>
              <a:pPr lvl="0" algn="l">
                <a:buClrTx/>
                <a:buSzTx/>
                <a:buFontTx/>
              </a:pPr>
              <a:r>
                <a:rPr lang="en-US" altLang="zh-CN"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sym typeface="+mn-ea"/>
                </a:rPr>
                <a:t>2.呼吸道传染病</a:t>
              </a:r>
              <a:endParaRPr lang="en-US" altLang="zh-CN"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0" name="文本框 9"/>
            <p:cNvSpPr txBox="1"/>
            <p:nvPr/>
          </p:nvSpPr>
          <p:spPr>
            <a:xfrm>
              <a:off x="4589780" y="2620645"/>
              <a:ext cx="4839335" cy="874791"/>
            </a:xfrm>
            <a:prstGeom prst="rect">
              <a:avLst/>
            </a:prstGeom>
            <a:noFill/>
          </p:spPr>
          <p:txBody>
            <a:bodyPr wrap="square">
              <a:spAutoFit/>
            </a:bodyPr>
            <a:lstStyle/>
            <a:p>
              <a:pPr fontAlgn="auto">
                <a:lnSpc>
                  <a:spcPct val="150000"/>
                </a:lnSpc>
              </a:pP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rPr>
                <a:t>常见的呼吸道传染病有流感、麻疹、风疹、流行性腮腺炎、水痘、肺结核等。</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endParaRPr>
            </a:p>
          </p:txBody>
        </p:sp>
      </p:gr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55171" y="1758990"/>
            <a:ext cx="4667870" cy="4667870"/>
          </a:xfrm>
          <a:prstGeom prst="rect">
            <a:avLst/>
          </a:prstGeom>
        </p:spPr>
      </p:pic>
      <p:cxnSp>
        <p:nvCxnSpPr>
          <p:cNvPr id="4" name="直接连接符 3"/>
          <p:cNvCxnSpPr/>
          <p:nvPr>
            <p:custDataLst>
              <p:tags r:id="rId2"/>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3"/>
            </p:custDataLst>
          </p:nvPr>
        </p:nvSpPr>
        <p:spPr>
          <a:xfrm>
            <a:off x="406218" y="379522"/>
            <a:ext cx="6096000" cy="521970"/>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一、传染病的类型</a:t>
            </a:r>
            <a:endParaRPr lang="zh-CN" altLang="en-US" sz="2800">
              <a:solidFill>
                <a:schemeClr val="tx1">
                  <a:lumMod val="75000"/>
                  <a:lumOff val="25000"/>
                </a:schemeClr>
              </a:solidFill>
              <a:latin typeface="汉仪综艺体简" panose="02010600000101010101" pitchFamily="2" charset="-122"/>
              <a:ea typeface="汉仪综艺体简" panose="02010600000101010101" pitchFamily="2" charset="-122"/>
            </a:endParaRPr>
          </a:p>
        </p:txBody>
      </p:sp>
      <p:sp>
        <p:nvSpPr>
          <p:cNvPr id="100" name="文本框 99"/>
          <p:cNvSpPr txBox="1"/>
          <p:nvPr>
            <p:custDataLst>
              <p:tags r:id="rId4"/>
            </p:custDataLst>
          </p:nvPr>
        </p:nvSpPr>
        <p:spPr>
          <a:xfrm>
            <a:off x="554990" y="901700"/>
            <a:ext cx="5080000" cy="460375"/>
          </a:xfrm>
          <a:prstGeom prst="rect">
            <a:avLst/>
          </a:prstGeom>
          <a:noFill/>
          <a:ln w="9525">
            <a:noFill/>
          </a:ln>
        </p:spPr>
        <p:txBody>
          <a:bodyPr>
            <a:spAutoFit/>
          </a:bodyPr>
          <a:p>
            <a:pPr indent="304800"/>
            <a:r>
              <a:rPr lang="zh-CN" sz="2400" b="0">
                <a:latin typeface="微软雅黑" panose="020B0503020204020204" pitchFamily="34" charset="-122"/>
                <a:ea typeface="微软雅黑" panose="020B0503020204020204" pitchFamily="34" charset="-122"/>
              </a:rPr>
              <a:t>（一）分类</a:t>
            </a:r>
            <a:endParaRPr lang="zh-CN" altLang="en-US" sz="2400" b="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50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0650" y="2113316"/>
            <a:ext cx="5619750" cy="2982870"/>
            <a:chOff x="2000250" y="2102430"/>
            <a:chExt cx="5619750" cy="2982870"/>
          </a:xfrm>
        </p:grpSpPr>
        <p:sp>
          <p:nvSpPr>
            <p:cNvPr id="6" name="文本框 5"/>
            <p:cNvSpPr txBox="1"/>
            <p:nvPr/>
          </p:nvSpPr>
          <p:spPr>
            <a:xfrm>
              <a:off x="2000250" y="2605405"/>
              <a:ext cx="5619750" cy="874407"/>
            </a:xfrm>
            <a:prstGeom prst="rect">
              <a:avLst/>
            </a:prstGeom>
            <a:noFill/>
          </p:spPr>
          <p:txBody>
            <a:bodyPr wrap="square">
              <a:spAutoFit/>
            </a:bodyPr>
            <a:lstStyle/>
            <a:p>
              <a:pPr fontAlgn="auto">
                <a:lnSpc>
                  <a:spcPct val="150000"/>
                </a:lnSpc>
              </a:pP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rPr>
                <a:t>常见的虫媒传染病有乙脑、疟疾、登革热、流行性出血热等。</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endParaRPr>
            </a:p>
          </p:txBody>
        </p:sp>
        <p:sp>
          <p:nvSpPr>
            <p:cNvPr id="9" name="文本框 8"/>
            <p:cNvSpPr txBox="1"/>
            <p:nvPr/>
          </p:nvSpPr>
          <p:spPr>
            <a:xfrm>
              <a:off x="2000250" y="2102430"/>
              <a:ext cx="1584960" cy="378460"/>
            </a:xfrm>
            <a:prstGeom prst="rect">
              <a:avLst/>
            </a:prstGeom>
            <a:noFill/>
          </p:spPr>
          <p:txBody>
            <a:bodyPr wrap="none">
              <a:spAutoFit/>
            </a:bodyPr>
            <a:lstStyle/>
            <a:p>
              <a:pPr algn="l"/>
              <a:r>
                <a:rPr lang="en-US"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3.</a:t>
              </a:r>
              <a:r>
                <a:rPr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虫媒传染病</a:t>
              </a:r>
              <a:endParaRPr b="1">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sp>
          <p:nvSpPr>
            <p:cNvPr id="10" name="文本框 9"/>
            <p:cNvSpPr txBox="1"/>
            <p:nvPr/>
          </p:nvSpPr>
          <p:spPr>
            <a:xfrm>
              <a:off x="2000250" y="3795395"/>
              <a:ext cx="5297805" cy="1289905"/>
            </a:xfrm>
            <a:prstGeom prst="rect">
              <a:avLst/>
            </a:prstGeom>
            <a:noFill/>
          </p:spPr>
          <p:txBody>
            <a:bodyPr wrap="square">
              <a:spAutoFit/>
            </a:bodyPr>
            <a:lstStyle/>
            <a:p>
              <a:pPr fontAlgn="auto">
                <a:lnSpc>
                  <a:spcPct val="150000"/>
                </a:lnSpc>
              </a:pP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这类传染病是通过一些昆虫传播，如蚊子，先叮咬病人，然后再叮咬健康人，同时将细菌或病毒传入健康人的体内导致发病。　</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grpSp>
      <p:grpSp>
        <p:nvGrpSpPr>
          <p:cNvPr id="18" name="组合 17"/>
          <p:cNvGrpSpPr/>
          <p:nvPr/>
        </p:nvGrpSpPr>
        <p:grpSpPr>
          <a:xfrm>
            <a:off x="7470755" y="1817239"/>
            <a:ext cx="3581400" cy="3578461"/>
            <a:chOff x="7470755" y="1817239"/>
            <a:chExt cx="3581400" cy="3578461"/>
          </a:xfrm>
        </p:grpSpPr>
        <p:grpSp>
          <p:nvGrpSpPr>
            <p:cNvPr id="14" name="组合 13"/>
            <p:cNvGrpSpPr/>
            <p:nvPr/>
          </p:nvGrpSpPr>
          <p:grpSpPr>
            <a:xfrm>
              <a:off x="7470755" y="1817239"/>
              <a:ext cx="3581400" cy="3578461"/>
              <a:chOff x="7470755" y="1817239"/>
              <a:chExt cx="3581400" cy="3578461"/>
            </a:xfrm>
          </p:grpSpPr>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805559" y="2113316"/>
                <a:ext cx="2986308" cy="2986308"/>
              </a:xfrm>
              <a:prstGeom prst="rect">
                <a:avLst/>
              </a:prstGeom>
            </p:spPr>
          </p:pic>
          <p:sp>
            <p:nvSpPr>
              <p:cNvPr id="13" name="椭圆 12"/>
              <p:cNvSpPr/>
              <p:nvPr/>
            </p:nvSpPr>
            <p:spPr>
              <a:xfrm>
                <a:off x="7470755" y="1817239"/>
                <a:ext cx="3581400" cy="3578461"/>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 name="直接连接符 15"/>
            <p:cNvCxnSpPr>
              <a:stCxn id="13" idx="7"/>
              <a:endCxn id="13" idx="3"/>
            </p:cNvCxnSpPr>
            <p:nvPr/>
          </p:nvCxnSpPr>
          <p:spPr>
            <a:xfrm flipH="1">
              <a:off x="7995239" y="2341292"/>
              <a:ext cx="2532432" cy="2530355"/>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p:nvPr>
            <p:custDataLst>
              <p:tags r:id="rId2"/>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3"/>
            </p:custDataLst>
          </p:nvPr>
        </p:nvSpPr>
        <p:spPr>
          <a:xfrm>
            <a:off x="816428" y="455722"/>
            <a:ext cx="6096000" cy="521970"/>
          </a:xfrm>
          <a:prstGeom prst="rect">
            <a:avLst/>
          </a:prstGeom>
          <a:noFill/>
        </p:spPr>
        <p:txBody>
          <a:bodyPr wrap="square">
            <a:spAutoFit/>
          </a:bodyPr>
          <a:lstStyle/>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一、传染病的类型</a:t>
            </a:r>
            <a:endParaRPr lang="zh-CN" altLang="en-US" sz="2800">
              <a:solidFill>
                <a:schemeClr val="tx1">
                  <a:lumMod val="75000"/>
                  <a:lumOff val="25000"/>
                </a:schemeClr>
              </a:solidFill>
              <a:latin typeface="汉仪综艺体简" panose="02010600000101010101" pitchFamily="2" charset="-122"/>
              <a:ea typeface="汉仪综艺体简" panose="02010600000101010101" pitchFamily="2" charset="-122"/>
            </a:endParaRPr>
          </a:p>
        </p:txBody>
      </p:sp>
      <p:sp>
        <p:nvSpPr>
          <p:cNvPr id="100" name="文本框 99"/>
          <p:cNvSpPr txBox="1"/>
          <p:nvPr>
            <p:custDataLst>
              <p:tags r:id="rId4"/>
            </p:custDataLst>
          </p:nvPr>
        </p:nvSpPr>
        <p:spPr>
          <a:xfrm>
            <a:off x="816610" y="1000125"/>
            <a:ext cx="5080000" cy="460375"/>
          </a:xfrm>
          <a:prstGeom prst="rect">
            <a:avLst/>
          </a:prstGeom>
          <a:noFill/>
          <a:ln w="9525">
            <a:noFill/>
          </a:ln>
        </p:spPr>
        <p:txBody>
          <a:bodyPr>
            <a:spAutoFit/>
          </a:bodyPr>
          <a:p>
            <a:pPr indent="304800"/>
            <a:r>
              <a:rPr lang="zh-CN" sz="2400" b="0">
                <a:latin typeface="微软雅黑" panose="020B0503020204020204" pitchFamily="34" charset="-122"/>
                <a:ea typeface="微软雅黑" panose="020B0503020204020204" pitchFamily="34" charset="-122"/>
              </a:rPr>
              <a:t>（一）分类</a:t>
            </a:r>
            <a:endParaRPr lang="zh-CN" altLang="en-US" sz="2400" b="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par>
                          <p:cTn id="11" fill="hold">
                            <p:stCondLst>
                              <p:cond delay="1000"/>
                            </p:stCondLst>
                            <p:childTnLst>
                              <p:par>
                                <p:cTn id="12" presetID="22" presetClass="entr" presetSubtype="4" fill="hold" nodeType="afterEffect">
                                  <p:stCondLst>
                                    <p:cond delay="100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rot="0">
            <a:off x="1263015" y="2413635"/>
            <a:ext cx="7695565" cy="2814955"/>
            <a:chOff x="2000250" y="2102430"/>
            <a:chExt cx="7695565" cy="2815060"/>
          </a:xfrm>
        </p:grpSpPr>
        <p:sp>
          <p:nvSpPr>
            <p:cNvPr id="10" name="文本框 9"/>
            <p:cNvSpPr txBox="1"/>
            <p:nvPr/>
          </p:nvSpPr>
          <p:spPr>
            <a:xfrm>
              <a:off x="2000250" y="3246712"/>
              <a:ext cx="6716486" cy="1670778"/>
            </a:xfrm>
            <a:prstGeom prst="rect">
              <a:avLst/>
            </a:prstGeom>
            <a:noFill/>
          </p:spPr>
          <p:txBody>
            <a:bodyPr wrap="square">
              <a:spAutoFit/>
            </a:bodyPr>
            <a:lstStyle/>
            <a:p>
              <a:pPr lvl="0" algn="l">
                <a:lnSpc>
                  <a:spcPct val="200000"/>
                </a:lnSpc>
                <a:buClrTx/>
                <a:buSzTx/>
                <a:buFontTx/>
              </a:pP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sym typeface="+mn-ea"/>
                </a:rPr>
                <a:t>该病以粪便和饮食为主要传播渠道，病人的粪便、尿、呕吐物污染周围环境，食物、食具、水源或人的手染上病毒后未经消毒，很容易传染给他人。</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1" name="文本框 10"/>
            <p:cNvSpPr txBox="1"/>
            <p:nvPr/>
          </p:nvSpPr>
          <p:spPr>
            <a:xfrm>
              <a:off x="2000250" y="2605405"/>
              <a:ext cx="7695565" cy="459293"/>
            </a:xfrm>
            <a:prstGeom prst="rect">
              <a:avLst/>
            </a:prstGeom>
            <a:noFill/>
          </p:spPr>
          <p:txBody>
            <a:bodyPr wrap="square">
              <a:spAutoFit/>
            </a:bodyPr>
            <a:lstStyle/>
            <a:p>
              <a:pPr fontAlgn="auto">
                <a:lnSpc>
                  <a:spcPct val="150000"/>
                </a:lnSpc>
              </a:pP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rPr>
                <a:t>甲肝是由甲型肝炎病毒引起的一种以肝脏损害为主的肠道传染病。</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endParaRPr>
            </a:p>
          </p:txBody>
        </p:sp>
        <p:sp>
          <p:nvSpPr>
            <p:cNvPr id="12" name="文本框 11"/>
            <p:cNvSpPr txBox="1"/>
            <p:nvPr/>
          </p:nvSpPr>
          <p:spPr>
            <a:xfrm>
              <a:off x="2000250" y="2102430"/>
              <a:ext cx="2482850" cy="378474"/>
            </a:xfrm>
            <a:prstGeom prst="rect">
              <a:avLst/>
            </a:prstGeom>
            <a:noFill/>
          </p:spPr>
          <p:txBody>
            <a:bodyPr wrap="none">
              <a:spAutoFit/>
            </a:bodyPr>
            <a:lstStyle/>
            <a:p>
              <a:pPr algn="l"/>
              <a:r>
                <a:rPr lang="en-US"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rPr>
                <a:t>1.</a:t>
              </a:r>
              <a:r>
                <a:rPr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rPr>
                <a:t>甲型肝炎(简称甲肝)</a:t>
              </a:r>
              <a:endParaRPr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grpSp>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76393" y="2413345"/>
            <a:ext cx="3742721" cy="3742721"/>
          </a:xfrm>
          <a:prstGeom prst="rect">
            <a:avLst/>
          </a:prstGeom>
        </p:spPr>
      </p:pic>
      <p:cxnSp>
        <p:nvCxnSpPr>
          <p:cNvPr id="2" name="直接连接符 1"/>
          <p:cNvCxnSpPr/>
          <p:nvPr>
            <p:custDataLst>
              <p:tags r:id="rId2"/>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3"/>
            </p:custDataLst>
          </p:nvPr>
        </p:nvSpPr>
        <p:spPr>
          <a:xfrm>
            <a:off x="816428" y="455722"/>
            <a:ext cx="6096000" cy="521970"/>
          </a:xfrm>
          <a:prstGeom prst="rect">
            <a:avLst/>
          </a:prstGeom>
          <a:noFill/>
        </p:spPr>
        <p:txBody>
          <a:bodyPr wrap="square">
            <a:spAutoFit/>
          </a:bodyPr>
          <a:lstStyle/>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一、传染病的类型</a:t>
            </a:r>
            <a:endParaRPr lang="zh-CN" altLang="en-US" sz="2800">
              <a:solidFill>
                <a:schemeClr val="tx1">
                  <a:lumMod val="75000"/>
                  <a:lumOff val="25000"/>
                </a:schemeClr>
              </a:solidFill>
              <a:latin typeface="汉仪综艺体简" panose="02010600000101010101" pitchFamily="2" charset="-122"/>
              <a:ea typeface="汉仪综艺体简" panose="02010600000101010101" pitchFamily="2" charset="-122"/>
            </a:endParaRPr>
          </a:p>
        </p:txBody>
      </p:sp>
      <p:sp>
        <p:nvSpPr>
          <p:cNvPr id="100" name="文本框 99"/>
          <p:cNvSpPr txBox="1"/>
          <p:nvPr/>
        </p:nvSpPr>
        <p:spPr>
          <a:xfrm>
            <a:off x="479425" y="1035050"/>
            <a:ext cx="5080000" cy="460375"/>
          </a:xfrm>
          <a:prstGeom prst="rect">
            <a:avLst/>
          </a:prstGeom>
          <a:noFill/>
          <a:ln w="9525">
            <a:noFill/>
          </a:ln>
        </p:spPr>
        <p:txBody>
          <a:bodyPr>
            <a:spAutoFit/>
          </a:bodyPr>
          <a:p>
            <a:pPr indent="304800"/>
            <a:r>
              <a:rPr lang="zh-CN" sz="2400" b="0">
                <a:latin typeface="微软雅黑" panose="020B0503020204020204" pitchFamily="34" charset="-122"/>
                <a:ea typeface="微软雅黑" panose="020B0503020204020204" pitchFamily="34" charset="-122"/>
              </a:rPr>
              <a:t>（二）几种主要传染病及症状</a:t>
            </a:r>
            <a:endParaRPr lang="zh-CN" altLang="en-US" sz="2400" b="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rot="0">
            <a:off x="4419600" y="1974215"/>
            <a:ext cx="6716395" cy="3541395"/>
            <a:chOff x="2000250" y="2102430"/>
            <a:chExt cx="6716487" cy="3541642"/>
          </a:xfrm>
        </p:grpSpPr>
        <p:sp>
          <p:nvSpPr>
            <p:cNvPr id="10" name="文本框 9"/>
            <p:cNvSpPr txBox="1"/>
            <p:nvPr/>
          </p:nvSpPr>
          <p:spPr>
            <a:xfrm>
              <a:off x="2000250" y="3523170"/>
              <a:ext cx="6716486" cy="2120902"/>
            </a:xfrm>
            <a:prstGeom prst="rect">
              <a:avLst/>
            </a:prstGeom>
            <a:noFill/>
          </p:spPr>
          <p:txBody>
            <a:bodyPr wrap="square">
              <a:spAutoFit/>
            </a:bodyPr>
            <a:lstStyle/>
            <a:p>
              <a:pPr fontAlgn="auto">
                <a:lnSpc>
                  <a:spcPct val="150000"/>
                </a:lnSpc>
              </a:pP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表现为全身症状较重而呼吸症状较轻。开始表现为怕寒、发热，体温可高达</a:t>
              </a:r>
              <a:r>
                <a:rPr lang="en-US" altLang="zh-CN">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39-40℃</a:t>
              </a: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，同时患者感觉头痛、全身酸痛、软弱无力，且常感眼干、咽干、轻度咽痛。部分病人可有咳嗽、喷嚏、流涕、鼻塞。有的可见胃肠道症状，如恶心、呕吐、腹痛、腹泻等。有的以肺炎症状为主，发病</a:t>
              </a:r>
              <a:r>
                <a:rPr lang="en-US" altLang="zh-CN">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1-2</a:t>
              </a: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rPr>
                <a:t>天后会出现咳嗽、气喘等症状。</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sp>
          <p:nvSpPr>
            <p:cNvPr id="11" name="文本框 10"/>
            <p:cNvSpPr txBox="1"/>
            <p:nvPr/>
          </p:nvSpPr>
          <p:spPr>
            <a:xfrm>
              <a:off x="2000251" y="2561861"/>
              <a:ext cx="6716486" cy="874407"/>
            </a:xfrm>
            <a:prstGeom prst="rect">
              <a:avLst/>
            </a:prstGeom>
            <a:noFill/>
          </p:spPr>
          <p:txBody>
            <a:bodyPr wrap="square">
              <a:spAutoFit/>
            </a:bodyPr>
            <a:lstStyle/>
            <a:p>
              <a:pPr fontAlgn="auto">
                <a:lnSpc>
                  <a:spcPct val="150000"/>
                </a:lnSpc>
              </a:pP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rPr>
                <a:t>流感是由流感病毒引起的急性呼吸道传染病，起病很急，传染性强，容易造成暴发性流行。</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endParaRPr>
            </a:p>
          </p:txBody>
        </p:sp>
        <p:sp>
          <p:nvSpPr>
            <p:cNvPr id="12" name="文本框 11"/>
            <p:cNvSpPr txBox="1"/>
            <p:nvPr/>
          </p:nvSpPr>
          <p:spPr>
            <a:xfrm>
              <a:off x="2000250" y="2102430"/>
              <a:ext cx="2720377" cy="378486"/>
            </a:xfrm>
            <a:prstGeom prst="rect">
              <a:avLst/>
            </a:prstGeom>
            <a:noFill/>
          </p:spPr>
          <p:txBody>
            <a:bodyPr wrap="none">
              <a:spAutoFit/>
            </a:bodyPr>
            <a:lstStyle/>
            <a:p>
              <a:pPr algn="l"/>
              <a:r>
                <a:rPr lang="en-US"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rPr>
                <a:t>2.</a:t>
              </a:r>
              <a:r>
                <a:rPr lang="zh-CN" altLang="en-US"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rPr>
                <a:t>流行性感冒</a:t>
              </a:r>
              <a:r>
                <a:rPr lang="en-US" altLang="zh-CN"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rPr>
                <a:t>(</a:t>
              </a:r>
              <a:r>
                <a:rPr lang="zh-CN" altLang="en-US"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rPr>
                <a:t>简称流感</a:t>
              </a:r>
              <a:r>
                <a:rPr lang="en-US" altLang="zh-CN"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rPr>
                <a:t>)</a:t>
              </a:r>
              <a:endParaRPr lang="en-US" altLang="zh-CN"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endParaRPr>
            </a:p>
          </p:txBody>
        </p:sp>
      </p:gr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8198" y="2604384"/>
            <a:ext cx="3429000" cy="3429000"/>
          </a:xfrm>
          <a:prstGeom prst="rect">
            <a:avLst/>
          </a:prstGeom>
        </p:spPr>
      </p:pic>
      <p:cxnSp>
        <p:nvCxnSpPr>
          <p:cNvPr id="2" name="直接连接符 1"/>
          <p:cNvCxnSpPr/>
          <p:nvPr>
            <p:custDataLst>
              <p:tags r:id="rId2"/>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3"/>
            </p:custDataLst>
          </p:nvPr>
        </p:nvSpPr>
        <p:spPr>
          <a:xfrm>
            <a:off x="816428" y="455722"/>
            <a:ext cx="6096000" cy="521970"/>
          </a:xfrm>
          <a:prstGeom prst="rect">
            <a:avLst/>
          </a:prstGeom>
          <a:noFill/>
        </p:spPr>
        <p:txBody>
          <a:bodyPr wrap="square">
            <a:spAutoFit/>
          </a:bodyPr>
          <a:lstStyle/>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一、传染病的类型</a:t>
            </a:r>
            <a:endParaRPr lang="zh-CN" altLang="en-US" sz="2800">
              <a:solidFill>
                <a:schemeClr val="tx1">
                  <a:lumMod val="75000"/>
                  <a:lumOff val="25000"/>
                </a:schemeClr>
              </a:solidFill>
              <a:latin typeface="汉仪综艺体简" panose="02010600000101010101" pitchFamily="2" charset="-122"/>
              <a:ea typeface="汉仪综艺体简" panose="02010600000101010101" pitchFamily="2" charset="-122"/>
            </a:endParaRPr>
          </a:p>
        </p:txBody>
      </p:sp>
      <p:sp>
        <p:nvSpPr>
          <p:cNvPr id="100" name="文本框 99"/>
          <p:cNvSpPr txBox="1"/>
          <p:nvPr>
            <p:custDataLst>
              <p:tags r:id="rId4"/>
            </p:custDataLst>
          </p:nvPr>
        </p:nvSpPr>
        <p:spPr>
          <a:xfrm>
            <a:off x="479425" y="1035050"/>
            <a:ext cx="5080000" cy="460375"/>
          </a:xfrm>
          <a:prstGeom prst="rect">
            <a:avLst/>
          </a:prstGeom>
          <a:noFill/>
          <a:ln w="9525">
            <a:noFill/>
          </a:ln>
        </p:spPr>
        <p:txBody>
          <a:bodyPr>
            <a:spAutoFit/>
          </a:bodyPr>
          <a:p>
            <a:pPr indent="304800"/>
            <a:r>
              <a:rPr lang="zh-CN" sz="2400" b="0">
                <a:latin typeface="微软雅黑" panose="020B0503020204020204" pitchFamily="34" charset="-122"/>
                <a:ea typeface="微软雅黑" panose="020B0503020204020204" pitchFamily="34" charset="-122"/>
              </a:rPr>
              <a:t>（二）几种主要传染病及症状</a:t>
            </a:r>
            <a:endParaRPr lang="zh-CN" altLang="en-US" sz="2400" b="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ID" val="_3*i*1"/>
  <p:tag name="KSO_WM_UNIT_LAYERLEVEL" val="1"/>
  <p:tag name="KSO_WM_TAG_VERSION" val="1.0"/>
  <p:tag name="KSO_WM_UNIT_TYPE" val="i"/>
  <p:tag name="KSO_WM_UNIT_INDEX" val="1"/>
</p:tagLst>
</file>

<file path=ppt/tags/tag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8"/>
  <p:tag name="KSO_WM_UNIT_LAYERLEVEL" val="1"/>
  <p:tag name="KSO_WM_TAG_VERSION" val="1.0"/>
  <p:tag name="KSO_WM_UNIT_TYPE" val="i"/>
  <p:tag name="KSO_WM_UNIT_INDEX" val="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UNIT_TYPE" val="i"/>
  <p:tag name="KSO_WM_UNIT_INDEX" val="1"/>
</p:tagLst>
</file>

<file path=ppt/tags/tag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UNIT_TYPE" val="i"/>
  <p:tag name="KSO_WM_UNIT_INDEX" val="2"/>
</p:tagLst>
</file>

<file path=ppt/tags/tag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4*f*1"/>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 name="KSO_WM_UNIT_PRESET_TEXT" val="单击此处添加文本&#10;第二级&#10;第三级&#10;第四级&#10;第五级"/>
</p:tagLst>
</file>

<file path=ppt/tags/tag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4*f*2"/>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 name="KSO_WM_UNIT_PRESET_TEXT" val="单击此处添加文本&#10;第二级&#10;第三级&#10;第四级&#10;第五级"/>
</p:tagLst>
</file>

<file path=ppt/tags/tag18.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1.0"/>
  <p:tag name="KSO_WM_BEAUTIFY_FLAG" val="#wm#"/>
  <p:tag name="KSO_WM_UNIT_CONTENT_GROUP_TYPE" val="titlestyle"/>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ID" val="_3*i*2"/>
  <p:tag name="KSO_WM_UNIT_LAYERLEVEL" val="1"/>
  <p:tag name="KSO_WM_TAG_VERSION" val="1.0"/>
  <p:tag name="KSO_WM_UNIT_TYPE" val="i"/>
  <p:tag name="KSO_WM_UNIT_INDEX" val="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3"/>
  <p:tag name="KSO_WM_UNIT_LAYERLEVEL" val="1"/>
  <p:tag name="KSO_WM_TAG_VERSION" val="1.0"/>
  <p:tag name="KSO_WM_UNIT_TYPE" val="i"/>
  <p:tag name="KSO_WM_UNIT_INDEX" val="3"/>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1.0"/>
  <p:tag name="KSO_WM_BEAUTIFY_FLAG" val="#wm#"/>
  <p:tag name="KSO_WM_UNIT_TYPE" val="i"/>
  <p:tag name="KSO_WM_UNIT_INDEX" val="4"/>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5"/>
  <p:tag name="KSO_WM_UNIT_LAYERLEVEL" val="1"/>
  <p:tag name="KSO_WM_TAG_VERSION" val="1.0"/>
  <p:tag name="KSO_WM_BEAUTIFY_FLAG" val="#wm#"/>
  <p:tag name="KSO_WM_UNIT_TYPE" val="i"/>
  <p:tag name="KSO_WM_UNIT_INDEX" val="5"/>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6"/>
  <p:tag name="KSO_WM_UNIT_LAYERLEVEL" val="1"/>
  <p:tag name="KSO_WM_TAG_VERSION" val="1.0"/>
  <p:tag name="KSO_WM_BEAUTIFY_FLAG" val="#wm#"/>
  <p:tag name="KSO_WM_UNIT_TYPE" val="i"/>
  <p:tag name="KSO_WM_UNIT_INDEX" val="6"/>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30_1"/>
  <p:tag name="KSO_WM_UNIT_ID" val="diagram20199441_2*m_i*130_1"/>
  <p:tag name="KSO_WM_TEMPLATE_CATEGORY" val="diagram"/>
  <p:tag name="KSO_WM_TEMPLATE_INDEX" val="20199441"/>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a*1"/>
  <p:tag name="KSO_WM_UNIT_LAYERLEVEL" val="1"/>
  <p:tag name="KSO_WM_TAG_VERSION" val="1.0"/>
  <p:tag name="KSO_WM_UNIT_ISCONTENTSTITLE" val="0"/>
  <p:tag name="KSO_WM_UNIT_ISNUMDGMTITLE" val="0"/>
  <p:tag name="KSO_WM_UNIT_PRESET_TEXT" val="添加章节标题"/>
  <p:tag name="KSO_WM_UNIT_NOCLEAR" val="0"/>
  <p:tag name="KSO_WM_UNIT_VALUE" val="14"/>
  <p:tag name="KSO_WM_UNIT_CONTENT_GROUP_TYPE" val="contentchip"/>
  <p:tag name="KSO_WM_UNIT_TYPE" val="a"/>
  <p:tag name="KSO_WM_UNIT_INDEX"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30_1_1"/>
  <p:tag name="KSO_WM_UNIT_ID" val="diagram20199441_2*m_h_i*130_1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7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6"/>
  <p:tag name="KSO_WM_UNIT_HIGHLIGHT" val="0"/>
  <p:tag name="KSO_WM_UNIT_COMPATIBLE" val="0"/>
  <p:tag name="KSO_WM_UNIT_DIAGRAM_ISNUMVISUAL" val="0"/>
  <p:tag name="KSO_WM_UNIT_DIAGRAM_ISREFERUNIT" val="0"/>
  <p:tag name="KSO_WM_DIAGRAM_GROUP_CODE" val="m1-1"/>
  <p:tag name="KSO_WM_UNIT_TYPE" val="m_h_f"/>
  <p:tag name="KSO_WM_UNIT_INDEX" val="130_1_1"/>
  <p:tag name="KSO_WM_UNIT_ID" val="diagram20199441_2*m_h_f*130_1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30_1_2"/>
  <p:tag name="KSO_WM_UNIT_ID" val="diagram20199441_2*m_h_i*130_1_2"/>
  <p:tag name="KSO_WM_TEMPLATE_CATEGORY" val="diagram"/>
  <p:tag name="KSO_WM_TEMPLATE_INDEX" val="20199441"/>
  <p:tag name="KSO_WM_UNIT_LAYERLEVEL" val="1_1_1"/>
  <p:tag name="KSO_WM_TAG_VERSION" val="1.0"/>
  <p:tag name="KSO_WM_BEAUTIFY_FLAG" val="#wm#"/>
  <p:tag name="KSO_WM_UNIT_FILL_FORE_SCHEMECOLOR_INDEX_BRIGHTNESS" val="-0.2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30_2_1"/>
  <p:tag name="KSO_WM_UNIT_ID" val="diagram20199441_2*m_h_i*130_2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74.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6"/>
  <p:tag name="KSO_WM_UNIT_HIGHLIGHT" val="0"/>
  <p:tag name="KSO_WM_UNIT_COMPATIBLE" val="0"/>
  <p:tag name="KSO_WM_UNIT_DIAGRAM_ISNUMVISUAL" val="0"/>
  <p:tag name="KSO_WM_UNIT_DIAGRAM_ISREFERUNIT" val="0"/>
  <p:tag name="KSO_WM_DIAGRAM_GROUP_CODE" val="m1-1"/>
  <p:tag name="KSO_WM_UNIT_TYPE" val="m_h_f"/>
  <p:tag name="KSO_WM_UNIT_INDEX" val="130_2_1"/>
  <p:tag name="KSO_WM_UNIT_ID" val="diagram20199441_2*m_h_f*130_2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30_2_2"/>
  <p:tag name="KSO_WM_UNIT_ID" val="diagram20199441_2*m_h_i*130_2_2"/>
  <p:tag name="KSO_WM_TEMPLATE_CATEGORY" val="diagram"/>
  <p:tag name="KSO_WM_TEMPLATE_INDEX" val="20199441"/>
  <p:tag name="KSO_WM_UNIT_LAYERLEVEL" val="1_1_1"/>
  <p:tag name="KSO_WM_TAG_VERSION" val="1.0"/>
  <p:tag name="KSO_WM_BEAUTIFY_FLAG" val="#wm#"/>
  <p:tag name="KSO_WM_UNIT_FILL_FORE_SCHEMECOLOR_INDEX_BRIGHTNESS" val="-0.2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164_1*i*1"/>
  <p:tag name="KSO_WM_TEMPLATE_CATEGORY" val="diagram"/>
  <p:tag name="KSO_WM_TEMPLATE_INDEX" val="20212164"/>
  <p:tag name="KSO_WM_UNIT_LAYERLEVEL" val="1"/>
  <p:tag name="KSO_WM_TAG_VERSION" val="1.0"/>
  <p:tag name="KSO_WM_BEAUTIFY_FLAG" val=""/>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EC_AREA_ID" val="544e3ac726024a87a4e983faf016091e"/>
  <p:tag name="KSO_WM_CHIP_GROUPID" val="5eedbca6fa6683b8872baa7d"/>
  <p:tag name="KSO_WM_CHIP_XID" val="5eedbca6fa6683b8872baa7e"/>
  <p:tag name="KSO_WM_UNIT_TEXT_FILL_FORE_SCHEMECOLOR_INDEX_BRIGHTNESS" val="0"/>
  <p:tag name="KSO_WM_UNIT_TEXT_FILL_FORE_SCHEMECOLOR_INDEX" val="2"/>
  <p:tag name="KSO_WM_UNIT_TEXT_FILL_TYPE" val="1"/>
  <p:tag name="KSO_WM_UNIT_VALUE" val="675"/>
  <p:tag name="KSO_WM_TEMPLATE_ASSEMBLE_XID" val="60656f2f4054ed1e2fb80513"/>
  <p:tag name="KSO_WM_TEMPLATE_ASSEMBLE_GROUPID" val="60656f2f4054ed1e2fb80513"/>
  <p:tag name="WM_BEAUTIFY_ZORDER_FLAG_TAG" val="4"/>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2164_1*i*4"/>
  <p:tag name="KSO_WM_TEMPLATE_CATEGORY" val="diagram"/>
  <p:tag name="KSO_WM_TEMPLATE_INDEX" val="20212164"/>
  <p:tag name="KSO_WM_UNIT_LAYERLEVEL" val="1"/>
  <p:tag name="KSO_WM_TAG_VERSION" val="1.0"/>
  <p:tag name="KSO_WM_BEAUTIFY_FLAG" val=""/>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6b3243ce5bf44e82ae087d7aca909ef4&quot;,&quot;X&quot;:{&quot;Pos&quot;:1},&quot;Y&quot;:{&quot;Pos&quot;:1}},&quot;whChangeMode&quot;:0}"/>
  <p:tag name="KSO_WM_UNIT_DEC_AREA_ID" val="a824fc437a8e43838f008304c1a77458"/>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13"/>
  <p:tag name="KSO_WM_TEMPLATE_ASSEMBLE_GROUPID" val="60656f2f4054ed1e2fb80513"/>
  <p:tag name="WM_BEAUTIFY_ZORDER_FLAG_TAG" val="7"/>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BEAUTIFY_FLAG" val="#wm#"/>
  <p:tag name="KSO_WM_UNIT_HIGHLIGHT" val="0"/>
  <p:tag name="KSO_WM_UNIT_COMPATIBLE" val="1"/>
  <p:tag name="KSO_WM_UNIT_DIAGRAM_ISNUMVISUAL" val="0"/>
  <p:tag name="KSO_WM_UNIT_DIAGRAM_ISREFERUNIT" val="0"/>
  <p:tag name="KSO_WM_UNIT_ID" val="_3*e*1"/>
  <p:tag name="KSO_WM_UNIT_LAYERLEVEL" val="1"/>
  <p:tag name="KSO_WM_TAG_VERSION" val="1.0"/>
  <p:tag name="KSO_WM_UNIT_PRESET_TEXT" val="01"/>
  <p:tag name="KSO_WM_UNIT_NOCLEAR" val="0"/>
  <p:tag name="KSO_WM_UNIT_VALUE" val="4"/>
  <p:tag name="KSO_WM_UNIT_CONTENT_GROUP_TYPE" val="contentchip"/>
  <p:tag name="KSO_WM_UNIT_TYPE" val="e"/>
  <p:tag name="KSO_WM_UNIT_INDEX" val="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30_1"/>
  <p:tag name="KSO_WM_UNIT_ID" val="diagram20199441_2*m_i*130_1"/>
  <p:tag name="KSO_WM_TEMPLATE_CATEGORY" val="diagram"/>
  <p:tag name="KSO_WM_TEMPLATE_INDEX" val="20199441"/>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30_1_1"/>
  <p:tag name="KSO_WM_UNIT_ID" val="diagram20199441_2*m_h_i*130_1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86.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6"/>
  <p:tag name="KSO_WM_UNIT_HIGHLIGHT" val="0"/>
  <p:tag name="KSO_WM_UNIT_COMPATIBLE" val="0"/>
  <p:tag name="KSO_WM_UNIT_DIAGRAM_ISNUMVISUAL" val="0"/>
  <p:tag name="KSO_WM_UNIT_DIAGRAM_ISREFERUNIT" val="0"/>
  <p:tag name="KSO_WM_DIAGRAM_GROUP_CODE" val="m1-1"/>
  <p:tag name="KSO_WM_UNIT_TYPE" val="m_h_f"/>
  <p:tag name="KSO_WM_UNIT_INDEX" val="130_1_1"/>
  <p:tag name="KSO_WM_UNIT_ID" val="diagram20199441_2*m_h_f*130_1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30_1_2"/>
  <p:tag name="KSO_WM_UNIT_ID" val="diagram20199441_2*m_h_i*130_1_2"/>
  <p:tag name="KSO_WM_TEMPLATE_CATEGORY" val="diagram"/>
  <p:tag name="KSO_WM_TEMPLATE_INDEX" val="20199441"/>
  <p:tag name="KSO_WM_UNIT_LAYERLEVEL" val="1_1_1"/>
  <p:tag name="KSO_WM_TAG_VERSION" val="1.0"/>
  <p:tag name="KSO_WM_BEAUTIFY_FLAG" val="#wm#"/>
  <p:tag name="KSO_WM_UNIT_FILL_FORE_SCHEMECOLOR_INDEX_BRIGHTNESS" val="-0.2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30_2_1"/>
  <p:tag name="KSO_WM_UNIT_ID" val="diagram20199441_2*m_h_i*130_2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8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6"/>
  <p:tag name="KSO_WM_UNIT_HIGHLIGHT" val="0"/>
  <p:tag name="KSO_WM_UNIT_COMPATIBLE" val="0"/>
  <p:tag name="KSO_WM_UNIT_DIAGRAM_ISNUMVISUAL" val="0"/>
  <p:tag name="KSO_WM_UNIT_DIAGRAM_ISREFERUNIT" val="0"/>
  <p:tag name="KSO_WM_DIAGRAM_GROUP_CODE" val="m1-1"/>
  <p:tag name="KSO_WM_UNIT_TYPE" val="m_h_f"/>
  <p:tag name="KSO_WM_UNIT_INDEX" val="130_2_1"/>
  <p:tag name="KSO_WM_UNIT_ID" val="diagram20199441_2*m_h_f*130_2_1"/>
  <p:tag name="KSO_WM_TEMPLATE_CATEGORY" val="diagram"/>
  <p:tag name="KSO_WM_TEMPLATE_INDEX" val="20199441"/>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7"/>
  <p:tag name="KSO_WM_UNIT_LAYERLEVEL" val="1"/>
  <p:tag name="KSO_WM_TAG_VERSION" val="1.0"/>
  <p:tag name="KSO_WM_UNIT_TYPE" val="i"/>
  <p:tag name="KSO_WM_UNIT_INDEX" val="7"/>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30_2_2"/>
  <p:tag name="KSO_WM_UNIT_ID" val="diagram20199441_2*m_h_i*130_2_2"/>
  <p:tag name="KSO_WM_TEMPLATE_CATEGORY" val="diagram"/>
  <p:tag name="KSO_WM_TEMPLATE_INDEX" val="20199441"/>
  <p:tag name="KSO_WM_UNIT_LAYERLEVEL" val="1_1_1"/>
  <p:tag name="KSO_WM_TAG_VERSION" val="1.0"/>
  <p:tag name="KSO_WM_BEAUTIFY_FLAG" val="#wm#"/>
  <p:tag name="KSO_WM_UNIT_FILL_FORE_SCHEMECOLOR_INDEX_BRIGHTNESS" val="-0.2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91.xml><?xml version="1.0" encoding="utf-8"?>
<p:tagLst xmlns:p="http://schemas.openxmlformats.org/presentationml/2006/main">
  <p:tag name="ISPRING_RESOURCE_PATHS_HASH_PRESENTER" val="1cfe325ac88af4cb1e315171a86c19382325f4f"/>
  <p:tag name="COMMONDATA" val="eyJoZGlkIjoiYTc2ZGZiNzZiNDVlOGViOWVmM2JhOTY0NGJkNjUyYzgifQ=="/>
  <p:tag name="KSO_WPP_MARK_KEY" val="19b2fd34-45a7-476c-8a2a-ffbc41470142"/>
</p:tagLst>
</file>

<file path=ppt/theme/theme1.xml><?xml version="1.0" encoding="utf-8"?>
<a:theme xmlns:a="http://schemas.openxmlformats.org/drawingml/2006/main" name="Office 主题">
  <a:themeElements>
    <a:clrScheme name="自定义 22">
      <a:dk1>
        <a:srgbClr val="1F1F1F"/>
      </a:dk1>
      <a:lt1>
        <a:srgbClr val="FFFFFF"/>
      </a:lt1>
      <a:dk2>
        <a:srgbClr val="7F7F7F"/>
      </a:dk2>
      <a:lt2>
        <a:srgbClr val="D8D8D8"/>
      </a:lt2>
      <a:accent1>
        <a:srgbClr val="AD1818"/>
      </a:accent1>
      <a:accent2>
        <a:srgbClr val="6C6C6C"/>
      </a:accent2>
      <a:accent3>
        <a:srgbClr val="589AD6"/>
      </a:accent3>
      <a:accent4>
        <a:srgbClr val="EA6E22"/>
      </a:accent4>
      <a:accent5>
        <a:srgbClr val="7F7F7F"/>
      </a:accent5>
      <a:accent6>
        <a:srgbClr val="B75011"/>
      </a:accent6>
      <a:hlink>
        <a:srgbClr val="AD1818"/>
      </a:hlink>
      <a:folHlink>
        <a:srgbClr val="7F6000"/>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4102</Words>
  <Application>WPS 演示</Application>
  <PresentationFormat>自定义</PresentationFormat>
  <Paragraphs>278</Paragraphs>
  <Slides>29</Slides>
  <Notes>20</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29</vt:i4>
      </vt:variant>
    </vt:vector>
  </HeadingPairs>
  <TitlesOfParts>
    <vt:vector size="54" baseType="lpstr">
      <vt:lpstr>Arial</vt:lpstr>
      <vt:lpstr>宋体</vt:lpstr>
      <vt:lpstr>Wingdings</vt:lpstr>
      <vt:lpstr>微软雅黑</vt:lpstr>
      <vt:lpstr>Arial Unicode MS</vt:lpstr>
      <vt:lpstr>仿宋</vt:lpstr>
      <vt:lpstr>Wingdings</vt:lpstr>
      <vt:lpstr>字魂35号-经典雅黑</vt:lpstr>
      <vt:lpstr>黑体</vt:lpstr>
      <vt:lpstr>楷体</vt:lpstr>
      <vt:lpstr>Times New Roman</vt:lpstr>
      <vt:lpstr>Calibri</vt:lpstr>
      <vt:lpstr>汉仪君黑-45简</vt:lpstr>
      <vt:lpstr>汉仪雅酷黑 85W</vt:lpstr>
      <vt:lpstr>Source Han Serif CN Bold</vt:lpstr>
      <vt:lpstr>隶书</vt:lpstr>
      <vt:lpstr>Arial Unicode MS</vt:lpstr>
      <vt:lpstr>Arial</vt:lpstr>
      <vt:lpstr>阿里巴巴普惠体 B</vt:lpstr>
      <vt:lpstr>Calibri Light</vt:lpstr>
      <vt:lpstr>Calibri</vt:lpstr>
      <vt:lpstr>汉仪综艺体简</vt:lpstr>
      <vt:lpstr>阿里巴巴普惠体</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86138</cp:lastModifiedBy>
  <cp:revision>25</cp:revision>
  <dcterms:created xsi:type="dcterms:W3CDTF">2014-10-29T09:18:00Z</dcterms:created>
  <dcterms:modified xsi:type="dcterms:W3CDTF">2023-11-03T04:29:37Z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00B6C3F5F5E84733A427CEFD67199289_12</vt:lpwstr>
  </property>
  <property fmtid="{D5CDD505-2E9C-101B-9397-08002B2CF9AE}" pid="3" name="KSOProductBuildVer">
    <vt:lpwstr>2052-11.1.0.14309</vt:lpwstr>
  </property>
</Properties>
</file>